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2" r:id="rId2"/>
    <p:sldId id="293" r:id="rId3"/>
    <p:sldId id="297" r:id="rId4"/>
    <p:sldId id="294" r:id="rId5"/>
    <p:sldId id="295" r:id="rId6"/>
    <p:sldId id="265" r:id="rId7"/>
    <p:sldId id="296" r:id="rId8"/>
    <p:sldId id="299" r:id="rId9"/>
    <p:sldId id="301" r:id="rId10"/>
    <p:sldId id="303" r:id="rId11"/>
    <p:sldId id="300" r:id="rId12"/>
    <p:sldId id="275" r:id="rId13"/>
    <p:sldId id="267" r:id="rId14"/>
    <p:sldId id="273" r:id="rId15"/>
    <p:sldId id="270" r:id="rId16"/>
    <p:sldId id="287" r:id="rId17"/>
    <p:sldId id="291" r:id="rId18"/>
    <p:sldId id="266" r:id="rId19"/>
    <p:sldId id="259" r:id="rId20"/>
    <p:sldId id="262" r:id="rId21"/>
    <p:sldId id="290" r:id="rId22"/>
    <p:sldId id="283" r:id="rId2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ente" initials="U" lastIdx="2" clrIdx="0">
    <p:extLst>
      <p:ext uri="{19B8F6BF-5375-455C-9EA6-DF929625EA0E}">
        <p15:presenceInfo xmlns:p15="http://schemas.microsoft.com/office/powerpoint/2012/main" userId="3f9cc4dae581ed9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0099"/>
    <a:srgbClr val="FF66FF"/>
    <a:srgbClr val="A298EC"/>
    <a:srgbClr val="3D28D8"/>
    <a:srgbClr val="FFCCFF"/>
    <a:srgbClr val="FF6600"/>
    <a:srgbClr val="0099CC"/>
    <a:srgbClr val="FF0066"/>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90"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05EF111-A98A-4C3B-893B-FEBC502EFF8C}" type="datetimeFigureOut">
              <a:rPr lang="it-IT" smtClean="0"/>
              <a:t>20/11/2021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043AFE4-05F1-4078-B8FA-A78D34CA636C}" type="slidenum">
              <a:rPr lang="it-IT" smtClean="0"/>
              <a:t>‹N›</a:t>
            </a:fld>
            <a:endParaRPr lang="it-IT"/>
          </a:p>
        </p:txBody>
      </p:sp>
    </p:spTree>
    <p:extLst>
      <p:ext uri="{BB962C8B-B14F-4D97-AF65-F5344CB8AC3E}">
        <p14:creationId xmlns:p14="http://schemas.microsoft.com/office/powerpoint/2010/main" val="3386417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05EF111-A98A-4C3B-893B-FEBC502EFF8C}" type="datetimeFigureOut">
              <a:rPr lang="it-IT" smtClean="0"/>
              <a:t>20/11/2021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043AFE4-05F1-4078-B8FA-A78D34CA636C}" type="slidenum">
              <a:rPr lang="it-IT" smtClean="0"/>
              <a:t>‹N›</a:t>
            </a:fld>
            <a:endParaRPr lang="it-IT"/>
          </a:p>
        </p:txBody>
      </p:sp>
    </p:spTree>
    <p:extLst>
      <p:ext uri="{BB962C8B-B14F-4D97-AF65-F5344CB8AC3E}">
        <p14:creationId xmlns:p14="http://schemas.microsoft.com/office/powerpoint/2010/main" val="3325849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05EF111-A98A-4C3B-893B-FEBC502EFF8C}" type="datetimeFigureOut">
              <a:rPr lang="it-IT" smtClean="0"/>
              <a:t>20/11/2021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043AFE4-05F1-4078-B8FA-A78D34CA636C}" type="slidenum">
              <a:rPr lang="it-IT" smtClean="0"/>
              <a:t>‹N›</a:t>
            </a:fld>
            <a:endParaRPr lang="it-IT"/>
          </a:p>
        </p:txBody>
      </p:sp>
    </p:spTree>
    <p:extLst>
      <p:ext uri="{BB962C8B-B14F-4D97-AF65-F5344CB8AC3E}">
        <p14:creationId xmlns:p14="http://schemas.microsoft.com/office/powerpoint/2010/main" val="4238236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05EF111-A98A-4C3B-893B-FEBC502EFF8C}" type="datetimeFigureOut">
              <a:rPr lang="it-IT" smtClean="0"/>
              <a:t>20/11/2021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043AFE4-05F1-4078-B8FA-A78D34CA636C}" type="slidenum">
              <a:rPr lang="it-IT" smtClean="0"/>
              <a:t>‹N›</a:t>
            </a:fld>
            <a:endParaRPr lang="it-IT"/>
          </a:p>
        </p:txBody>
      </p:sp>
    </p:spTree>
    <p:extLst>
      <p:ext uri="{BB962C8B-B14F-4D97-AF65-F5344CB8AC3E}">
        <p14:creationId xmlns:p14="http://schemas.microsoft.com/office/powerpoint/2010/main" val="153445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05EF111-A98A-4C3B-893B-FEBC502EFF8C}" type="datetimeFigureOut">
              <a:rPr lang="it-IT" smtClean="0"/>
              <a:t>20/11/2021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043AFE4-05F1-4078-B8FA-A78D34CA636C}" type="slidenum">
              <a:rPr lang="it-IT" smtClean="0"/>
              <a:t>‹N›</a:t>
            </a:fld>
            <a:endParaRPr lang="it-IT"/>
          </a:p>
        </p:txBody>
      </p:sp>
    </p:spTree>
    <p:extLst>
      <p:ext uri="{BB962C8B-B14F-4D97-AF65-F5344CB8AC3E}">
        <p14:creationId xmlns:p14="http://schemas.microsoft.com/office/powerpoint/2010/main" val="535933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05EF111-A98A-4C3B-893B-FEBC502EFF8C}" type="datetimeFigureOut">
              <a:rPr lang="it-IT" smtClean="0"/>
              <a:t>20/11/2021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043AFE4-05F1-4078-B8FA-A78D34CA636C}" type="slidenum">
              <a:rPr lang="it-IT" smtClean="0"/>
              <a:t>‹N›</a:t>
            </a:fld>
            <a:endParaRPr lang="it-IT"/>
          </a:p>
        </p:txBody>
      </p:sp>
    </p:spTree>
    <p:extLst>
      <p:ext uri="{BB962C8B-B14F-4D97-AF65-F5344CB8AC3E}">
        <p14:creationId xmlns:p14="http://schemas.microsoft.com/office/powerpoint/2010/main" val="1506274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05EF111-A98A-4C3B-893B-FEBC502EFF8C}" type="datetimeFigureOut">
              <a:rPr lang="it-IT" smtClean="0"/>
              <a:t>20/11/2021</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D043AFE4-05F1-4078-B8FA-A78D34CA636C}" type="slidenum">
              <a:rPr lang="it-IT" smtClean="0"/>
              <a:t>‹N›</a:t>
            </a:fld>
            <a:endParaRPr lang="it-IT"/>
          </a:p>
        </p:txBody>
      </p:sp>
    </p:spTree>
    <p:extLst>
      <p:ext uri="{BB962C8B-B14F-4D97-AF65-F5344CB8AC3E}">
        <p14:creationId xmlns:p14="http://schemas.microsoft.com/office/powerpoint/2010/main" val="4636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05EF111-A98A-4C3B-893B-FEBC502EFF8C}" type="datetimeFigureOut">
              <a:rPr lang="it-IT" smtClean="0"/>
              <a:t>20/11/2021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D043AFE4-05F1-4078-B8FA-A78D34CA636C}" type="slidenum">
              <a:rPr lang="it-IT" smtClean="0"/>
              <a:t>‹N›</a:t>
            </a:fld>
            <a:endParaRPr lang="it-IT"/>
          </a:p>
        </p:txBody>
      </p:sp>
    </p:spTree>
    <p:extLst>
      <p:ext uri="{BB962C8B-B14F-4D97-AF65-F5344CB8AC3E}">
        <p14:creationId xmlns:p14="http://schemas.microsoft.com/office/powerpoint/2010/main" val="3804847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05EF111-A98A-4C3B-893B-FEBC502EFF8C}" type="datetimeFigureOut">
              <a:rPr lang="it-IT" smtClean="0"/>
              <a:t>20/11/2021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043AFE4-05F1-4078-B8FA-A78D34CA636C}" type="slidenum">
              <a:rPr lang="it-IT" smtClean="0"/>
              <a:t>‹N›</a:t>
            </a:fld>
            <a:endParaRPr lang="it-IT"/>
          </a:p>
        </p:txBody>
      </p:sp>
    </p:spTree>
    <p:extLst>
      <p:ext uri="{BB962C8B-B14F-4D97-AF65-F5344CB8AC3E}">
        <p14:creationId xmlns:p14="http://schemas.microsoft.com/office/powerpoint/2010/main" val="2558646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05EF111-A98A-4C3B-893B-FEBC502EFF8C}" type="datetimeFigureOut">
              <a:rPr lang="it-IT" smtClean="0"/>
              <a:t>20/11/2021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043AFE4-05F1-4078-B8FA-A78D34CA636C}" type="slidenum">
              <a:rPr lang="it-IT" smtClean="0"/>
              <a:t>‹N›</a:t>
            </a:fld>
            <a:endParaRPr lang="it-IT"/>
          </a:p>
        </p:txBody>
      </p:sp>
    </p:spTree>
    <p:extLst>
      <p:ext uri="{BB962C8B-B14F-4D97-AF65-F5344CB8AC3E}">
        <p14:creationId xmlns:p14="http://schemas.microsoft.com/office/powerpoint/2010/main" val="1125588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05EF111-A98A-4C3B-893B-FEBC502EFF8C}" type="datetimeFigureOut">
              <a:rPr lang="it-IT" smtClean="0"/>
              <a:t>20/11/2021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043AFE4-05F1-4078-B8FA-A78D34CA636C}" type="slidenum">
              <a:rPr lang="it-IT" smtClean="0"/>
              <a:t>‹N›</a:t>
            </a:fld>
            <a:endParaRPr lang="it-IT"/>
          </a:p>
        </p:txBody>
      </p:sp>
    </p:spTree>
    <p:extLst>
      <p:ext uri="{BB962C8B-B14F-4D97-AF65-F5344CB8AC3E}">
        <p14:creationId xmlns:p14="http://schemas.microsoft.com/office/powerpoint/2010/main" val="623641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92D050"/>
            </a:gs>
            <a:gs pos="39000">
              <a:schemeClr val="accent4">
                <a:lumMod val="60000"/>
                <a:lumOff val="40000"/>
              </a:schemeClr>
            </a:gs>
            <a:gs pos="36000">
              <a:srgbClr val="FFE597"/>
            </a:gs>
            <a:gs pos="14000">
              <a:schemeClr val="bg1"/>
            </a:gs>
          </a:gsLst>
          <a:lin ang="5400000" scaled="1"/>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EF111-A98A-4C3B-893B-FEBC502EFF8C}" type="datetimeFigureOut">
              <a:rPr lang="it-IT" smtClean="0"/>
              <a:t>20/11/2021</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43AFE4-05F1-4078-B8FA-A78D34CA636C}" type="slidenum">
              <a:rPr lang="it-IT" smtClean="0"/>
              <a:t>‹N›</a:t>
            </a:fld>
            <a:endParaRPr lang="it-IT"/>
          </a:p>
        </p:txBody>
      </p:sp>
    </p:spTree>
    <p:extLst>
      <p:ext uri="{BB962C8B-B14F-4D97-AF65-F5344CB8AC3E}">
        <p14:creationId xmlns:p14="http://schemas.microsoft.com/office/powerpoint/2010/main" val="1839156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gif"/><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jpg"/><Relationship Id="rId7" Type="http://schemas.openxmlformats.org/officeDocument/2006/relationships/image" Target="../media/image56.jp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1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gif"/><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4.jpg"/></Relationships>
</file>

<file path=ppt/slides/_rels/slide1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gif"/><Relationship Id="rId1" Type="http://schemas.openxmlformats.org/officeDocument/2006/relationships/slideLayout" Target="../slideLayouts/slideLayout7.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gif"/><Relationship Id="rId1" Type="http://schemas.openxmlformats.org/officeDocument/2006/relationships/slideLayout" Target="../slideLayouts/slideLayout7.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2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png"/><Relationship Id="rId7" Type="http://schemas.openxmlformats.org/officeDocument/2006/relationships/image" Target="../media/image77.jp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 Id="rId9" Type="http://schemas.openxmlformats.org/officeDocument/2006/relationships/image" Target="../media/image79.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002060"/>
            </a:gs>
            <a:gs pos="39000">
              <a:schemeClr val="accent4">
                <a:lumMod val="60000"/>
                <a:lumOff val="40000"/>
              </a:schemeClr>
            </a:gs>
            <a:gs pos="36000">
              <a:srgbClr val="FFE597"/>
            </a:gs>
            <a:gs pos="14000">
              <a:schemeClr val="bg1"/>
            </a:gs>
          </a:gsLst>
          <a:lin ang="5400000" scaled="1"/>
          <a:tileRect/>
        </a:gradFill>
        <a:effectLst/>
      </p:bgPr>
    </p:bg>
    <p:spTree>
      <p:nvGrpSpPr>
        <p:cNvPr id="1" name=""/>
        <p:cNvGrpSpPr/>
        <p:nvPr/>
      </p:nvGrpSpPr>
      <p:grpSpPr>
        <a:xfrm>
          <a:off x="0" y="0"/>
          <a:ext cx="0" cy="0"/>
          <a:chOff x="0" y="0"/>
          <a:chExt cx="0" cy="0"/>
        </a:xfrm>
      </p:grpSpPr>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1689" y="19320"/>
            <a:ext cx="4801186" cy="6838680"/>
          </a:xfrm>
          <a:prstGeom prst="rect">
            <a:avLst/>
          </a:prstGeom>
          <a:effectLst>
            <a:reflection blurRad="6350" stA="50000" endA="300" endPos="55000" dir="5400000" sy="-100000" algn="bl" rotWithShape="0"/>
          </a:effectLst>
          <a:scene3d>
            <a:camera prst="orthographicFront"/>
            <a:lightRig rig="threePt" dir="t"/>
          </a:scene3d>
          <a:sp3d>
            <a:bevelT/>
          </a:sp3d>
        </p:spPr>
      </p:pic>
    </p:spTree>
    <p:extLst>
      <p:ext uri="{BB962C8B-B14F-4D97-AF65-F5344CB8AC3E}">
        <p14:creationId xmlns:p14="http://schemas.microsoft.com/office/powerpoint/2010/main" val="4055628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2060"/>
            </a:gs>
            <a:gs pos="74000">
              <a:srgbClr val="92D050"/>
            </a:gs>
            <a:gs pos="39000">
              <a:schemeClr val="accent4">
                <a:lumMod val="60000"/>
                <a:lumOff val="40000"/>
              </a:schemeClr>
            </a:gs>
            <a:gs pos="36000">
              <a:srgbClr val="FFE597"/>
            </a:gs>
            <a:gs pos="14000">
              <a:schemeClr val="bg1"/>
            </a:gs>
          </a:gsLst>
          <a:lin ang="5400000" scaled="1"/>
          <a:tileRect/>
        </a:gradFill>
        <a:effectLst/>
      </p:bgPr>
    </p:bg>
    <p:spTree>
      <p:nvGrpSpPr>
        <p:cNvPr id="1" name=""/>
        <p:cNvGrpSpPr/>
        <p:nvPr/>
      </p:nvGrpSpPr>
      <p:grpSpPr>
        <a:xfrm>
          <a:off x="0" y="0"/>
          <a:ext cx="0" cy="0"/>
          <a:chOff x="0" y="0"/>
          <a:chExt cx="0" cy="0"/>
        </a:xfrm>
      </p:grpSpPr>
      <p:pic>
        <p:nvPicPr>
          <p:cNvPr id="2052" name="Picture 4" descr="Arcobaleno colorato HD sfondi scaricare gratuitamente | Wallpaperbet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29107">
            <a:off x="883091" y="309489"/>
            <a:ext cx="4523592" cy="6239022"/>
          </a:xfrm>
          <a:prstGeom prst="round2DiagRect">
            <a:avLst>
              <a:gd name="adj1" fmla="val 16667"/>
              <a:gd name="adj2" fmla="val 0"/>
            </a:avLst>
          </a:prstGeom>
          <a:ln w="88900" cap="sq">
            <a:gradFill>
              <a:gsLst>
                <a:gs pos="0">
                  <a:srgbClr val="00206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miter lim="800000"/>
          </a:ln>
          <a:effectLst>
            <a:outerShdw blurRad="254000" algn="tl" rotWithShape="0">
              <a:srgbClr val="000000">
                <a:alpha val="43000"/>
              </a:srgbClr>
            </a:outerShdw>
          </a:effectLst>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3849" y="84078"/>
            <a:ext cx="4756242" cy="6337495"/>
          </a:xfrm>
          <a:prstGeom prst="roundRect">
            <a:avLst>
              <a:gd name="adj" fmla="val 8594"/>
            </a:avLst>
          </a:prstGeom>
          <a:solidFill>
            <a:srgbClr val="A298EC"/>
          </a:solidFill>
          <a:ln w="53975">
            <a:gradFill>
              <a:gsLst>
                <a:gs pos="0">
                  <a:srgbClr val="0070C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reflection blurRad="12700" stA="38000" endPos="28000" dist="5000" dir="5400000" sy="-100000" algn="bl" rotWithShape="0"/>
          </a:effectLst>
        </p:spPr>
      </p:pic>
      <p:pic>
        <p:nvPicPr>
          <p:cNvPr id="5" name="Immagin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12191999" cy="6773922"/>
          </a:xfrm>
          <a:prstGeom prst="rect">
            <a:avLst/>
          </a:prstGeom>
          <a:ln>
            <a:noFill/>
          </a:ln>
          <a:effectLst>
            <a:softEdge rad="112500"/>
          </a:effectLst>
        </p:spPr>
      </p:pic>
    </p:spTree>
    <p:extLst>
      <p:ext uri="{BB962C8B-B14F-4D97-AF65-F5344CB8AC3E}">
        <p14:creationId xmlns:p14="http://schemas.microsoft.com/office/powerpoint/2010/main" val="22046163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5"/>
                                        </p:tgtEl>
                                        <p:attrNameLst>
                                          <p:attrName>ppt_y</p:attrName>
                                        </p:attrNameLst>
                                      </p:cBhvr>
                                      <p:tavLst>
                                        <p:tav tm="0">
                                          <p:val>
                                            <p:strVal val="#ppt_y"/>
                                          </p:val>
                                        </p:tav>
                                        <p:tav tm="100000">
                                          <p:val>
                                            <p:strVal val="#ppt_y+#ppt_h*1.125000"/>
                                          </p:val>
                                        </p:tav>
                                      </p:tavLst>
                                    </p:anim>
                                    <p:animEffect transition="out" filter="wipe(down)">
                                      <p:cBhvr>
                                        <p:cTn id="7" dur="500"/>
                                        <p:tgtEl>
                                          <p:spTgt spid="5"/>
                                        </p:tgtEl>
                                      </p:cBhvr>
                                    </p:animEffect>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00B0F0"/>
            </a:gs>
            <a:gs pos="25660">
              <a:srgbClr val="FFF1C8"/>
            </a:gs>
            <a:gs pos="39000">
              <a:schemeClr val="accent4">
                <a:lumMod val="60000"/>
                <a:lumOff val="40000"/>
              </a:schemeClr>
            </a:gs>
            <a:gs pos="36000">
              <a:srgbClr val="FFE597"/>
            </a:gs>
            <a:gs pos="17705">
              <a:srgbClr val="FDF4D8"/>
            </a:gs>
            <a:gs pos="47000">
              <a:schemeClr val="bg1"/>
            </a:gs>
          </a:gsLst>
          <a:lin ang="18900000" scaled="1"/>
          <a:tileRect/>
        </a:gradFill>
        <a:effectLst/>
      </p:bgPr>
    </p:bg>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58399">
            <a:off x="893751" y="453455"/>
            <a:ext cx="4411768" cy="5906077"/>
          </a:xfrm>
          <a:prstGeom prst="rect">
            <a:avLst/>
          </a:prstGeom>
          <a:ln w="50800">
            <a:solidFill>
              <a:srgbClr val="FF66FF"/>
            </a:solidFill>
          </a:ln>
          <a:scene3d>
            <a:camera prst="orthographicFront"/>
            <a:lightRig rig="threePt" dir="t"/>
          </a:scene3d>
          <a:sp3d>
            <a:bevelT prst="angle"/>
          </a:sp3d>
        </p:spPr>
      </p:pic>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3078">
            <a:off x="7461510" y="343226"/>
            <a:ext cx="3469808" cy="6171550"/>
          </a:xfrm>
          <a:prstGeom prst="round2DiagRect">
            <a:avLst>
              <a:gd name="adj1" fmla="val 16667"/>
              <a:gd name="adj2" fmla="val 0"/>
            </a:avLst>
          </a:prstGeom>
          <a:ln w="88900" cap="sq">
            <a:solidFill>
              <a:srgbClr val="FFC000"/>
            </a:solidFill>
            <a:miter lim="800000"/>
          </a:ln>
          <a:effectLst>
            <a:outerShdw blurRad="254000" algn="tl" rotWithShape="0">
              <a:srgbClr val="000000">
                <a:alpha val="43000"/>
              </a:srgbClr>
            </a:outerShdw>
          </a:effectLst>
        </p:spPr>
      </p:pic>
      <p:sp>
        <p:nvSpPr>
          <p:cNvPr id="4" name="Onda 2 3"/>
          <p:cNvSpPr/>
          <p:nvPr/>
        </p:nvSpPr>
        <p:spPr>
          <a:xfrm>
            <a:off x="0" y="3305908"/>
            <a:ext cx="12192000" cy="3311875"/>
          </a:xfrm>
          <a:prstGeom prst="doubleWave">
            <a:avLst/>
          </a:prstGeom>
          <a:solidFill>
            <a:schemeClr val="accent1">
              <a:alpha val="70000"/>
            </a:schemeClr>
          </a:solidFill>
          <a:ln w="38100">
            <a:gradFill>
              <a:gsLst>
                <a:gs pos="0">
                  <a:srgbClr val="3D28D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6949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grpId="0" nodeType="clickEffect">
                                  <p:stCondLst>
                                    <p:cond delay="0"/>
                                  </p:stCondLst>
                                  <p:childTnLst>
                                    <p:animEffect transition="out" filter="barn(inVertical)">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FF66FF"/>
            </a:gs>
            <a:gs pos="39000">
              <a:schemeClr val="accent4">
                <a:lumMod val="60000"/>
                <a:lumOff val="40000"/>
              </a:schemeClr>
            </a:gs>
            <a:gs pos="36000">
              <a:srgbClr val="FFE597"/>
            </a:gs>
            <a:gs pos="14000">
              <a:schemeClr val="bg1"/>
            </a:gs>
          </a:gsLst>
          <a:lin ang="5400000" scaled="1"/>
          <a:tileRect/>
        </a:gradFill>
        <a:effectLst/>
      </p:bgPr>
    </p:bg>
    <p:spTree>
      <p:nvGrpSpPr>
        <p:cNvPr id="1" name=""/>
        <p:cNvGrpSpPr/>
        <p:nvPr/>
      </p:nvGrpSpPr>
      <p:grpSpPr>
        <a:xfrm>
          <a:off x="0" y="0"/>
          <a:ext cx="0" cy="0"/>
          <a:chOff x="0" y="0"/>
          <a:chExt cx="0" cy="0"/>
        </a:xfrm>
      </p:grpSpPr>
      <p:pic>
        <p:nvPicPr>
          <p:cNvPr id="6148" name="Picture 4" descr="Veneto, compra 500 mila metri quadri di terra per piantare alberi - Q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ellipse">
            <a:avLst/>
          </a:prstGeom>
          <a:ln w="190500" cap="rnd">
            <a:solidFill>
              <a:schemeClr val="accent6">
                <a:lumMod val="5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4" name="Callout con freccia a sinistra 3"/>
          <p:cNvSpPr/>
          <p:nvPr/>
        </p:nvSpPr>
        <p:spPr>
          <a:xfrm>
            <a:off x="6597748" y="316353"/>
            <a:ext cx="5594252" cy="6225294"/>
          </a:xfrm>
          <a:prstGeom prst="leftArrowCallout">
            <a:avLst/>
          </a:prstGeom>
          <a:solidFill>
            <a:schemeClr val="accent5">
              <a:lumMod val="40000"/>
              <a:lumOff val="60000"/>
            </a:schemeClr>
          </a:solidFill>
          <a:ln w="57150">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2" name="Rettangolo 1"/>
          <p:cNvSpPr/>
          <p:nvPr/>
        </p:nvSpPr>
        <p:spPr>
          <a:xfrm>
            <a:off x="8496886" y="316353"/>
            <a:ext cx="3695114" cy="6225294"/>
          </a:xfrm>
          <a:prstGeom prst="rect">
            <a:avLst/>
          </a:prstGeom>
        </p:spPr>
        <p:txBody>
          <a:bodyPr wrap="square">
            <a:spAutoFit/>
          </a:bodyPr>
          <a:lstStyle/>
          <a:p>
            <a:pPr algn="just">
              <a:lnSpc>
                <a:spcPct val="107000"/>
              </a:lnSpc>
              <a:spcAft>
                <a:spcPts val="800"/>
              </a:spcAft>
            </a:pPr>
            <a:r>
              <a:rPr lang="it-IT" sz="2000" b="1" dirty="0">
                <a:solidFill>
                  <a:srgbClr val="002060"/>
                </a:solidFill>
                <a:latin typeface="Kristen ITC" panose="03050502040202030202" pitchFamily="66" charset="0"/>
                <a:ea typeface="Times New Roman" panose="02020603050405020304" pitchFamily="18" charset="0"/>
                <a:cs typeface="Arial" panose="020B0604020202020204" pitchFamily="34" charset="0"/>
              </a:rPr>
              <a:t>COSA VUOL DIRE PIANTARE UN ALBERO?</a:t>
            </a:r>
            <a:endParaRPr lang="it-IT" sz="1200" b="1" dirty="0">
              <a:solidFill>
                <a:srgbClr val="002060"/>
              </a:solidFill>
              <a:latin typeface="Kristen ITC" panose="03050502040202030202" pitchFamily="66" charset="0"/>
              <a:ea typeface="Calibri" panose="020F0502020204030204" pitchFamily="34" charset="0"/>
              <a:cs typeface="Times New Roman" panose="02020603050405020304" pitchFamily="18" charset="0"/>
            </a:endParaRPr>
          </a:p>
          <a:p>
            <a:pPr algn="ctr">
              <a:lnSpc>
                <a:spcPct val="107000"/>
              </a:lnSpc>
              <a:spcAft>
                <a:spcPts val="800"/>
              </a:spcAft>
            </a:pPr>
            <a:r>
              <a:rPr lang="it-IT" sz="2000" b="1" dirty="0">
                <a:solidFill>
                  <a:srgbClr val="002060"/>
                </a:solidFill>
                <a:latin typeface="Kristen ITC" panose="03050502040202030202" pitchFamily="66" charset="0"/>
                <a:ea typeface="Times New Roman" panose="02020603050405020304" pitchFamily="18" charset="0"/>
                <a:cs typeface="Arial" panose="020B0604020202020204" pitchFamily="34" charset="0"/>
              </a:rPr>
              <a:t>PIANTARE UN ALBERO È UN GESTO ANTICO, UN GESTO DI GRATITUDINE E AMORE, VERSO IL PIANETA E VERSO NOI STESSI. </a:t>
            </a:r>
          </a:p>
          <a:p>
            <a:pPr algn="ctr">
              <a:lnSpc>
                <a:spcPct val="107000"/>
              </a:lnSpc>
              <a:spcAft>
                <a:spcPts val="800"/>
              </a:spcAft>
            </a:pPr>
            <a:r>
              <a:rPr lang="it-IT" sz="2000" b="1" dirty="0">
                <a:solidFill>
                  <a:srgbClr val="002060"/>
                </a:solidFill>
                <a:latin typeface="Kristen ITC" panose="03050502040202030202" pitchFamily="66" charset="0"/>
                <a:ea typeface="Times New Roman" panose="02020603050405020304" pitchFamily="18" charset="0"/>
                <a:cs typeface="Arial" panose="020B0604020202020204" pitchFamily="34" charset="0"/>
              </a:rPr>
              <a:t>L'ALBERO HA GRANDE VALENZA: OLTRE CHE ASSORBIRE LA CO2, È UN MEZZO NECESSARIO PER SOSTENTARSI E PER CONTRIBUIRE AD UNO SVILUPPO ECONOMICO DELLE POPOLAZIONI.</a:t>
            </a:r>
            <a:endParaRPr lang="it-IT" sz="1200" dirty="0">
              <a:solidFill>
                <a:srgbClr val="002060"/>
              </a:solidFill>
              <a:latin typeface="Kristen ITC" panose="03050502040202030202"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682894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circle(in)">
                                      <p:cBhvr>
                                        <p:cTn id="7" dur="20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89000">
              <a:srgbClr val="FF6600"/>
            </a:gs>
            <a:gs pos="62000">
              <a:schemeClr val="accent4">
                <a:lumMod val="60000"/>
                <a:lumOff val="40000"/>
              </a:schemeClr>
            </a:gs>
            <a:gs pos="36000">
              <a:srgbClr val="FFE597"/>
            </a:gs>
            <a:gs pos="14000">
              <a:schemeClr val="bg1"/>
            </a:gs>
          </a:gsLst>
          <a:lin ang="5400000" scaled="1"/>
          <a:tileRect/>
        </a:gradFill>
        <a:effectLst/>
      </p:bgPr>
    </p:bg>
    <p:spTree>
      <p:nvGrpSpPr>
        <p:cNvPr id="1" name=""/>
        <p:cNvGrpSpPr/>
        <p:nvPr/>
      </p:nvGrpSpPr>
      <p:grpSpPr>
        <a:xfrm>
          <a:off x="0" y="0"/>
          <a:ext cx="0" cy="0"/>
          <a:chOff x="0" y="0"/>
          <a:chExt cx="0" cy="0"/>
        </a:xfrm>
      </p:grpSpPr>
      <p:pic>
        <p:nvPicPr>
          <p:cNvPr id="10242" name="Picture 2" descr="Leaves, animated , nature , caree , transparent , animation , gif , leaves  , autumn - PicMix"/>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10000" cy="42484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eaves, animated , nature , caree , transparent , animation , gif , leaves  , autumn - PicMix"/>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382000" y="2609557"/>
            <a:ext cx="3810000" cy="4248443"/>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3810000" y="0"/>
            <a:ext cx="8114850" cy="923330"/>
          </a:xfrm>
          <a:prstGeom prst="rect">
            <a:avLst/>
          </a:prstGeom>
          <a:noFill/>
          <a:effectLst>
            <a:innerShdw blurRad="63500" dist="50800" dir="2700000">
              <a:prstClr val="black">
                <a:alpha val="50000"/>
              </a:prstClr>
            </a:innerShdw>
          </a:effectLst>
          <a:scene3d>
            <a:camera prst="perspectiveRelaxedModerately"/>
            <a:lightRig rig="threePt" dir="t"/>
          </a:scene3d>
        </p:spPr>
        <p:txBody>
          <a:bodyPr wrap="none" lIns="91440" tIns="45720" rIns="91440" bIns="45720">
            <a:spAutoFit/>
          </a:bodyPr>
          <a:lstStyle/>
          <a:p>
            <a:pPr algn="ctr"/>
            <a:r>
              <a:rPr lang="it-IT"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 COSA SERVE UN ALBERO?</a:t>
            </a:r>
            <a:endParaRPr lang="it-IT"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Rettangolo 2"/>
          <p:cNvSpPr/>
          <p:nvPr/>
        </p:nvSpPr>
        <p:spPr>
          <a:xfrm>
            <a:off x="1305971" y="1166279"/>
            <a:ext cx="3086101" cy="1569660"/>
          </a:xfrm>
          <a:prstGeom prst="rect">
            <a:avLst/>
          </a:prstGeom>
          <a:noFill/>
        </p:spPr>
        <p:txBody>
          <a:bodyPr wrap="none" lIns="91440" tIns="45720" rIns="91440" bIns="45720">
            <a:spAutoFit/>
          </a:bodyPr>
          <a:lstStyle/>
          <a:p>
            <a:pPr algn="ctr"/>
            <a:r>
              <a:rPr lang="it-IT" sz="2400" b="0" cap="none" spc="0" dirty="0" smtClean="0">
                <a:ln w="0"/>
                <a:solidFill>
                  <a:srgbClr val="C00000"/>
                </a:solidFill>
                <a:effectLst>
                  <a:outerShdw blurRad="38100" dist="25400" dir="5400000" algn="ctr" rotWithShape="0">
                    <a:srgbClr val="6E747A">
                      <a:alpha val="43000"/>
                    </a:srgbClr>
                  </a:outerShdw>
                </a:effectLst>
                <a:latin typeface="Comic Sans MS" panose="030F0702030302020204" pitchFamily="66" charset="0"/>
              </a:rPr>
              <a:t>IN AUTUNNO</a:t>
            </a:r>
          </a:p>
          <a:p>
            <a:pPr algn="ctr"/>
            <a:r>
              <a:rPr lang="it-IT" sz="2400" dirty="0" smtClean="0">
                <a:ln w="0"/>
                <a:solidFill>
                  <a:srgbClr val="C00000"/>
                </a:solidFill>
                <a:effectLst>
                  <a:outerShdw blurRad="38100" dist="25400" dir="5400000" algn="ctr" rotWithShape="0">
                    <a:srgbClr val="6E747A">
                      <a:alpha val="43000"/>
                    </a:srgbClr>
                  </a:outerShdw>
                </a:effectLst>
                <a:latin typeface="Comic Sans MS" panose="030F0702030302020204" pitchFamily="66" charset="0"/>
              </a:rPr>
              <a:t>LE FOGLIE DANNO</a:t>
            </a:r>
          </a:p>
          <a:p>
            <a:pPr algn="ctr"/>
            <a:r>
              <a:rPr lang="it-IT" sz="2400" b="0" cap="none" spc="0" dirty="0" smtClean="0">
                <a:ln w="0"/>
                <a:solidFill>
                  <a:srgbClr val="C00000"/>
                </a:solidFill>
                <a:effectLst>
                  <a:outerShdw blurRad="38100" dist="25400" dir="5400000" algn="ctr" rotWithShape="0">
                    <a:srgbClr val="6E747A">
                      <a:alpha val="43000"/>
                    </a:srgbClr>
                  </a:outerShdw>
                </a:effectLst>
                <a:latin typeface="Comic Sans MS" panose="030F0702030302020204" pitchFamily="66" charset="0"/>
              </a:rPr>
              <a:t>NUTRIMENTO </a:t>
            </a:r>
          </a:p>
          <a:p>
            <a:pPr algn="ctr"/>
            <a:r>
              <a:rPr lang="it-IT" sz="2400" b="0" cap="none" spc="0" dirty="0" smtClean="0">
                <a:ln w="0"/>
                <a:solidFill>
                  <a:srgbClr val="C00000"/>
                </a:solidFill>
                <a:effectLst>
                  <a:outerShdw blurRad="38100" dist="25400" dir="5400000" algn="ctr" rotWithShape="0">
                    <a:srgbClr val="6E747A">
                      <a:alpha val="43000"/>
                    </a:srgbClr>
                  </a:outerShdw>
                </a:effectLst>
                <a:latin typeface="Comic Sans MS" panose="030F0702030302020204" pitchFamily="66" charset="0"/>
              </a:rPr>
              <a:t>AL SUOLO</a:t>
            </a:r>
            <a:endParaRPr lang="it-IT" sz="2400" b="0" cap="none" spc="0" dirty="0">
              <a:ln w="0"/>
              <a:solidFill>
                <a:srgbClr val="C00000"/>
              </a:solidFill>
              <a:effectLst>
                <a:outerShdw blurRad="38100" dist="25400" dir="5400000" algn="ctr" rotWithShape="0">
                  <a:srgbClr val="6E747A">
                    <a:alpha val="43000"/>
                  </a:srgbClr>
                </a:outerShdw>
              </a:effectLst>
              <a:latin typeface="Comic Sans MS" panose="030F0702030302020204" pitchFamily="66" charset="0"/>
            </a:endParaRPr>
          </a:p>
        </p:txBody>
      </p:sp>
      <p:sp>
        <p:nvSpPr>
          <p:cNvPr id="6" name="Rettangolo 5"/>
          <p:cNvSpPr/>
          <p:nvPr/>
        </p:nvSpPr>
        <p:spPr>
          <a:xfrm>
            <a:off x="7867425" y="1110815"/>
            <a:ext cx="3661580" cy="1200329"/>
          </a:xfrm>
          <a:prstGeom prst="rect">
            <a:avLst/>
          </a:prstGeom>
          <a:noFill/>
        </p:spPr>
        <p:txBody>
          <a:bodyPr wrap="none" lIns="91440" tIns="45720" rIns="91440" bIns="45720">
            <a:spAutoFit/>
          </a:bodyPr>
          <a:lstStyle/>
          <a:p>
            <a:pPr algn="ctr"/>
            <a:r>
              <a:rPr lang="it-IT" sz="2400" b="0" cap="none" spc="0" dirty="0" smtClean="0">
                <a:ln w="0"/>
                <a:solidFill>
                  <a:srgbClr val="C00000"/>
                </a:solidFill>
                <a:effectLst>
                  <a:outerShdw blurRad="38100" dist="25400" dir="5400000" algn="ctr" rotWithShape="0">
                    <a:srgbClr val="6E747A">
                      <a:alpha val="43000"/>
                    </a:srgbClr>
                  </a:outerShdw>
                </a:effectLst>
                <a:latin typeface="Comic Sans MS" panose="030F0702030302020204" pitchFamily="66" charset="0"/>
              </a:rPr>
              <a:t>PRODUCE L’OSSIGENO</a:t>
            </a:r>
          </a:p>
          <a:p>
            <a:pPr algn="ctr"/>
            <a:r>
              <a:rPr lang="it-IT" sz="2400" b="0" cap="none" spc="0" dirty="0" smtClean="0">
                <a:ln w="0"/>
                <a:solidFill>
                  <a:srgbClr val="C00000"/>
                </a:solidFill>
                <a:effectLst>
                  <a:outerShdw blurRad="38100" dist="25400" dir="5400000" algn="ctr" rotWithShape="0">
                    <a:srgbClr val="6E747A">
                      <a:alpha val="43000"/>
                    </a:srgbClr>
                  </a:outerShdw>
                </a:effectLst>
                <a:latin typeface="Comic Sans MS" panose="030F0702030302020204" pitchFamily="66" charset="0"/>
              </a:rPr>
              <a:t> CHE OGNI ESSERE </a:t>
            </a:r>
          </a:p>
          <a:p>
            <a:pPr algn="ctr"/>
            <a:r>
              <a:rPr lang="it-IT" sz="2400" b="0" cap="none" spc="0" dirty="0" smtClean="0">
                <a:ln w="0"/>
                <a:solidFill>
                  <a:srgbClr val="C00000"/>
                </a:solidFill>
                <a:effectLst>
                  <a:outerShdw blurRad="38100" dist="25400" dir="5400000" algn="ctr" rotWithShape="0">
                    <a:srgbClr val="6E747A">
                      <a:alpha val="43000"/>
                    </a:srgbClr>
                  </a:outerShdw>
                </a:effectLst>
                <a:latin typeface="Comic Sans MS" panose="030F0702030302020204" pitchFamily="66" charset="0"/>
              </a:rPr>
              <a:t>VIVENTE RESPIRA</a:t>
            </a:r>
            <a:endParaRPr lang="it-IT" sz="2400" b="0" cap="none" spc="0" dirty="0">
              <a:ln w="0"/>
              <a:solidFill>
                <a:srgbClr val="C00000"/>
              </a:solidFill>
              <a:effectLst>
                <a:outerShdw blurRad="38100" dist="25400" dir="5400000" algn="ctr" rotWithShape="0">
                  <a:srgbClr val="6E747A">
                    <a:alpha val="43000"/>
                  </a:srgbClr>
                </a:outerShdw>
              </a:effectLst>
              <a:latin typeface="Comic Sans MS" panose="030F0702030302020204" pitchFamily="66" charset="0"/>
            </a:endParaRPr>
          </a:p>
        </p:txBody>
      </p:sp>
      <p:sp>
        <p:nvSpPr>
          <p:cNvPr id="8" name="Rettangolo 7"/>
          <p:cNvSpPr/>
          <p:nvPr/>
        </p:nvSpPr>
        <p:spPr>
          <a:xfrm>
            <a:off x="3595914" y="5034836"/>
            <a:ext cx="4549642" cy="1569660"/>
          </a:xfrm>
          <a:prstGeom prst="rect">
            <a:avLst/>
          </a:prstGeom>
          <a:noFill/>
        </p:spPr>
        <p:txBody>
          <a:bodyPr wrap="none" lIns="91440" tIns="45720" rIns="91440" bIns="45720">
            <a:spAutoFit/>
          </a:bodyPr>
          <a:lstStyle/>
          <a:p>
            <a:pPr algn="ctr"/>
            <a:r>
              <a:rPr lang="it-IT" sz="2400" b="0" cap="none" spc="0" dirty="0" smtClean="0">
                <a:ln w="0"/>
                <a:solidFill>
                  <a:srgbClr val="C00000"/>
                </a:solidFill>
                <a:effectLst>
                  <a:outerShdw blurRad="38100" dist="25400" dir="5400000" algn="ctr" rotWithShape="0">
                    <a:srgbClr val="6E747A">
                      <a:alpha val="43000"/>
                    </a:srgbClr>
                  </a:outerShdw>
                </a:effectLst>
                <a:latin typeface="Comic Sans MS" panose="030F0702030302020204" pitchFamily="66" charset="0"/>
              </a:rPr>
              <a:t>CREA OMBRA. </a:t>
            </a:r>
          </a:p>
          <a:p>
            <a:pPr algn="ctr"/>
            <a:r>
              <a:rPr lang="it-IT" sz="2400" b="0" cap="none" spc="0" dirty="0" smtClean="0">
                <a:ln w="0"/>
                <a:solidFill>
                  <a:srgbClr val="C00000"/>
                </a:solidFill>
                <a:effectLst>
                  <a:outerShdw blurRad="38100" dist="25400" dir="5400000" algn="ctr" rotWithShape="0">
                    <a:srgbClr val="6E747A">
                      <a:alpha val="43000"/>
                    </a:srgbClr>
                  </a:outerShdw>
                </a:effectLst>
                <a:latin typeface="Comic Sans MS" panose="030F0702030302020204" pitchFamily="66" charset="0"/>
              </a:rPr>
              <a:t>ABBASSA LA TEMPERATURA</a:t>
            </a:r>
          </a:p>
          <a:p>
            <a:pPr algn="ctr"/>
            <a:r>
              <a:rPr lang="it-IT" sz="2400" dirty="0" smtClean="0">
                <a:ln w="0"/>
                <a:solidFill>
                  <a:srgbClr val="C00000"/>
                </a:solidFill>
                <a:effectLst>
                  <a:outerShdw blurRad="38100" dist="25400" dir="5400000" algn="ctr" rotWithShape="0">
                    <a:srgbClr val="6E747A">
                      <a:alpha val="43000"/>
                    </a:srgbClr>
                  </a:outerShdw>
                </a:effectLst>
                <a:latin typeface="Comic Sans MS" panose="030F0702030302020204" pitchFamily="66" charset="0"/>
              </a:rPr>
              <a:t>IN ESTATE. TRATTIENE</a:t>
            </a:r>
          </a:p>
          <a:p>
            <a:pPr algn="ctr"/>
            <a:r>
              <a:rPr lang="it-IT" sz="2400" b="0" cap="none" spc="0" dirty="0" smtClean="0">
                <a:ln w="0"/>
                <a:solidFill>
                  <a:srgbClr val="C00000"/>
                </a:solidFill>
                <a:effectLst>
                  <a:outerShdw blurRad="38100" dist="25400" dir="5400000" algn="ctr" rotWithShape="0">
                    <a:srgbClr val="6E747A">
                      <a:alpha val="43000"/>
                    </a:srgbClr>
                  </a:outerShdw>
                </a:effectLst>
                <a:latin typeface="Comic Sans MS" panose="030F0702030302020204" pitchFamily="66" charset="0"/>
              </a:rPr>
              <a:t>IL TEPORE IN INVERNO</a:t>
            </a:r>
            <a:endParaRPr lang="it-IT" sz="2400" b="0" cap="none" spc="0" dirty="0">
              <a:ln w="0"/>
              <a:solidFill>
                <a:srgbClr val="C00000"/>
              </a:solidFill>
              <a:effectLst>
                <a:outerShdw blurRad="38100" dist="25400" dir="5400000" algn="ctr" rotWithShape="0">
                  <a:srgbClr val="6E747A">
                    <a:alpha val="43000"/>
                  </a:srgbClr>
                </a:outerShdw>
              </a:effectLst>
              <a:latin typeface="Comic Sans MS" panose="030F0702030302020204" pitchFamily="66" charset="0"/>
            </a:endParaRPr>
          </a:p>
        </p:txBody>
      </p:sp>
      <p:pic>
        <p:nvPicPr>
          <p:cNvPr id="9" name="Picture 4" descr="1,177,801 Foto Alberi Da Frutto, Immagini e Vettorial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2072" y="1593563"/>
            <a:ext cx="3257328" cy="325732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Il vecchio boscovestito di tempesta – Giacomo Ciangottini | addicted to  nature | passionale travell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494" y="3005248"/>
            <a:ext cx="3399018" cy="22704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 name="Immagin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8150" y="2498629"/>
            <a:ext cx="3321350" cy="2111412"/>
          </a:xfrm>
          <a:prstGeom prst="roundRect">
            <a:avLst>
              <a:gd name="adj" fmla="val 16667"/>
            </a:avLst>
          </a:prstGeom>
          <a:ln w="31750" cap="rnd">
            <a:solidFill>
              <a:srgbClr val="92D050"/>
            </a:solidFill>
            <a:prstDash val="sysDot"/>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1" name="Connettore 2 10"/>
          <p:cNvCxnSpPr/>
          <p:nvPr/>
        </p:nvCxnSpPr>
        <p:spPr>
          <a:xfrm flipH="1" flipV="1">
            <a:off x="3810000" y="2305318"/>
            <a:ext cx="582072" cy="30423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flipV="1">
            <a:off x="7649400" y="1951110"/>
            <a:ext cx="582072" cy="35420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p:cNvCxnSpPr/>
          <p:nvPr/>
        </p:nvCxnSpPr>
        <p:spPr>
          <a:xfrm>
            <a:off x="6888784" y="4838891"/>
            <a:ext cx="106148" cy="43679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9823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diamond(in)">
                                      <p:cBhvr>
                                        <p:cTn id="28" dur="2000"/>
                                        <p:tgtEl>
                                          <p:spTgt spid="102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randombar(horizont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3" presetClass="entr" presetSubtype="16"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plus(in)">
                                      <p:cBhvr>
                                        <p:cTn id="43" dur="20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randombar(horizontal)">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16000">
              <a:schemeClr val="accent1">
                <a:lumMod val="5000"/>
                <a:lumOff val="95000"/>
              </a:schemeClr>
            </a:gs>
            <a:gs pos="61940">
              <a:srgbClr val="FFE28A"/>
            </a:gs>
            <a:gs pos="8000">
              <a:srgbClr val="FF66FF"/>
            </a:gs>
            <a:gs pos="30000">
              <a:srgbClr val="B7E08C"/>
            </a:gs>
            <a:gs pos="61000">
              <a:schemeClr val="accent4">
                <a:lumMod val="60000"/>
                <a:lumOff val="40000"/>
              </a:schemeClr>
            </a:gs>
            <a:gs pos="91000">
              <a:schemeClr val="accent5">
                <a:lumMod val="60000"/>
                <a:lumOff val="40000"/>
              </a:schemeClr>
            </a:gs>
            <a:gs pos="39000">
              <a:schemeClr val="bg1"/>
            </a:gs>
          </a:gsLst>
          <a:lin ang="5400000" scaled="1"/>
          <a:tileRect/>
        </a:gradFill>
        <a:effectLst/>
      </p:bgPr>
    </p:bg>
    <p:spTree>
      <p:nvGrpSpPr>
        <p:cNvPr id="1" name=""/>
        <p:cNvGrpSpPr/>
        <p:nvPr/>
      </p:nvGrpSpPr>
      <p:grpSpPr>
        <a:xfrm>
          <a:off x="0" y="0"/>
          <a:ext cx="0" cy="0"/>
          <a:chOff x="0" y="0"/>
          <a:chExt cx="0" cy="0"/>
        </a:xfrm>
      </p:grpSpPr>
      <p:pic>
        <p:nvPicPr>
          <p:cNvPr id="4098" name="Picture 2" descr="Capricci animati: Tubes foglie e ram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9351" y="0"/>
            <a:ext cx="2842649" cy="67524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lbero ciliegio immagini vettoriali RF, disegni Albero ciliegio stock |  Depositphot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3545"/>
            <a:ext cx="2504898" cy="2518117"/>
          </a:xfrm>
          <a:prstGeom prst="roundRect">
            <a:avLst>
              <a:gd name="adj" fmla="val 8594"/>
            </a:avLst>
          </a:prstGeom>
          <a:solidFill>
            <a:srgbClr val="FFFFFF">
              <a:shade val="85000"/>
            </a:srgbClr>
          </a:solidFill>
          <a:ln w="38100">
            <a:solidFill>
              <a:srgbClr val="FF66FF"/>
            </a:solidFill>
          </a:ln>
          <a:effectLst>
            <a:reflection blurRad="12700" stA="38000" endPos="28000" dist="5000" dir="5400000" sy="-100000" algn="bl" rotWithShape="0"/>
          </a:effectLst>
          <a:extLst/>
        </p:spPr>
      </p:pic>
      <p:cxnSp>
        <p:nvCxnSpPr>
          <p:cNvPr id="4" name="Connettore 2 3"/>
          <p:cNvCxnSpPr/>
          <p:nvPr/>
        </p:nvCxnSpPr>
        <p:spPr>
          <a:xfrm flipV="1">
            <a:off x="1299523" y="1296573"/>
            <a:ext cx="669954" cy="686972"/>
          </a:xfrm>
          <a:prstGeom prst="straightConnector1">
            <a:avLst/>
          </a:prstGeom>
          <a:ln w="50800">
            <a:solidFill>
              <a:srgbClr val="0070C0"/>
            </a:solidFill>
            <a:tailEnd type="triangle"/>
          </a:ln>
        </p:spPr>
        <p:style>
          <a:lnRef idx="1">
            <a:schemeClr val="accent2"/>
          </a:lnRef>
          <a:fillRef idx="0">
            <a:schemeClr val="accent2"/>
          </a:fillRef>
          <a:effectRef idx="0">
            <a:schemeClr val="accent2"/>
          </a:effectRef>
          <a:fontRef idx="minor">
            <a:schemeClr val="tx1"/>
          </a:fontRef>
        </p:style>
      </p:cxnSp>
      <p:sp>
        <p:nvSpPr>
          <p:cNvPr id="6" name="Rettangolo 5"/>
          <p:cNvSpPr/>
          <p:nvPr/>
        </p:nvSpPr>
        <p:spPr>
          <a:xfrm>
            <a:off x="1310485" y="-14068"/>
            <a:ext cx="3140603" cy="1200329"/>
          </a:xfrm>
          <a:prstGeom prst="rect">
            <a:avLst/>
          </a:prstGeom>
          <a:noFill/>
        </p:spPr>
        <p:txBody>
          <a:bodyPr wrap="none" lIns="91440" tIns="45720" rIns="91440" bIns="45720">
            <a:spAutoFit/>
          </a:bodyPr>
          <a:lstStyle/>
          <a:p>
            <a:pPr algn="ctr"/>
            <a:r>
              <a:rPr lang="it-IT" sz="2400" b="1" cap="none" spc="0" dirty="0" smtClean="0">
                <a:ln w="0"/>
                <a:solidFill>
                  <a:srgbClr val="002060"/>
                </a:solidFill>
                <a:effectLst>
                  <a:outerShdw blurRad="38100" dist="25400" dir="5400000" algn="ctr" rotWithShape="0">
                    <a:srgbClr val="6E747A">
                      <a:alpha val="43000"/>
                    </a:srgbClr>
                  </a:outerShdw>
                </a:effectLst>
                <a:latin typeface="Comic Sans MS" panose="030F0702030302020204" pitchFamily="66" charset="0"/>
              </a:rPr>
              <a:t>FORNISCE CASA E</a:t>
            </a:r>
          </a:p>
          <a:p>
            <a:pPr algn="ctr"/>
            <a:r>
              <a:rPr lang="it-IT" sz="2400" b="1" dirty="0" smtClean="0">
                <a:ln w="0"/>
                <a:solidFill>
                  <a:srgbClr val="002060"/>
                </a:solidFill>
                <a:effectLst>
                  <a:outerShdw blurRad="38100" dist="25400" dir="5400000" algn="ctr" rotWithShape="0">
                    <a:srgbClr val="6E747A">
                      <a:alpha val="43000"/>
                    </a:srgbClr>
                  </a:outerShdw>
                </a:effectLst>
                <a:latin typeface="Comic Sans MS" panose="030F0702030302020204" pitchFamily="66" charset="0"/>
              </a:rPr>
              <a:t>RIPARO PER GLI</a:t>
            </a:r>
          </a:p>
          <a:p>
            <a:pPr algn="ctr"/>
            <a:r>
              <a:rPr lang="it-IT" sz="2400" b="1" cap="none" spc="0" dirty="0" smtClean="0">
                <a:ln w="0"/>
                <a:solidFill>
                  <a:srgbClr val="002060"/>
                </a:solidFill>
                <a:effectLst>
                  <a:outerShdw blurRad="38100" dist="25400" dir="5400000" algn="ctr" rotWithShape="0">
                    <a:srgbClr val="6E747A">
                      <a:alpha val="43000"/>
                    </a:srgbClr>
                  </a:outerShdw>
                </a:effectLst>
                <a:latin typeface="Comic Sans MS" panose="030F0702030302020204" pitchFamily="66" charset="0"/>
              </a:rPr>
              <a:t>ANIMALI</a:t>
            </a:r>
            <a:endParaRPr lang="it-IT" sz="2400" b="1" cap="none" spc="0" dirty="0">
              <a:ln w="0"/>
              <a:solidFill>
                <a:srgbClr val="002060"/>
              </a:solidFill>
              <a:effectLst>
                <a:outerShdw blurRad="38100" dist="25400" dir="5400000" algn="ctr" rotWithShape="0">
                  <a:srgbClr val="6E747A">
                    <a:alpha val="43000"/>
                  </a:srgbClr>
                </a:outerShdw>
              </a:effectLst>
              <a:latin typeface="Comic Sans MS" panose="030F0702030302020204" pitchFamily="66" charset="0"/>
            </a:endParaRPr>
          </a:p>
        </p:txBody>
      </p:sp>
      <p:sp>
        <p:nvSpPr>
          <p:cNvPr id="7" name="Rettangolo 6"/>
          <p:cNvSpPr/>
          <p:nvPr/>
        </p:nvSpPr>
        <p:spPr>
          <a:xfrm>
            <a:off x="3918178" y="2898005"/>
            <a:ext cx="2754280" cy="1569660"/>
          </a:xfrm>
          <a:prstGeom prst="rect">
            <a:avLst/>
          </a:prstGeom>
          <a:noFill/>
        </p:spPr>
        <p:txBody>
          <a:bodyPr wrap="none" lIns="91440" tIns="45720" rIns="91440" bIns="45720">
            <a:spAutoFit/>
          </a:bodyPr>
          <a:lstStyle/>
          <a:p>
            <a:pPr algn="ctr"/>
            <a:r>
              <a:rPr lang="it-IT" sz="2400" b="1" cap="none" spc="0" dirty="0" smtClean="0">
                <a:ln w="0"/>
                <a:solidFill>
                  <a:srgbClr val="002060"/>
                </a:solidFill>
                <a:effectLst>
                  <a:outerShdw blurRad="38100" dist="25400" dir="5400000" algn="ctr" rotWithShape="0">
                    <a:srgbClr val="6E747A">
                      <a:alpha val="43000"/>
                    </a:srgbClr>
                  </a:outerShdw>
                </a:effectLst>
                <a:latin typeface="Comic Sans MS" panose="030F0702030302020204" pitchFamily="66" charset="0"/>
              </a:rPr>
              <a:t>LE RADICI </a:t>
            </a:r>
          </a:p>
          <a:p>
            <a:pPr algn="ctr"/>
            <a:r>
              <a:rPr lang="it-IT" sz="2400" b="1" cap="none" spc="0" dirty="0" smtClean="0">
                <a:ln w="0"/>
                <a:solidFill>
                  <a:srgbClr val="002060"/>
                </a:solidFill>
                <a:effectLst>
                  <a:outerShdw blurRad="38100" dist="25400" dir="5400000" algn="ctr" rotWithShape="0">
                    <a:srgbClr val="6E747A">
                      <a:alpha val="43000"/>
                    </a:srgbClr>
                  </a:outerShdw>
                </a:effectLst>
                <a:latin typeface="Comic Sans MS" panose="030F0702030302020204" pitchFamily="66" charset="0"/>
              </a:rPr>
              <a:t>CONSOLIDANO</a:t>
            </a:r>
          </a:p>
          <a:p>
            <a:pPr algn="ctr"/>
            <a:r>
              <a:rPr lang="it-IT" sz="2400" b="1" dirty="0" smtClean="0">
                <a:ln w="0"/>
                <a:solidFill>
                  <a:srgbClr val="002060"/>
                </a:solidFill>
                <a:effectLst>
                  <a:outerShdw blurRad="38100" dist="25400" dir="5400000" algn="ctr" rotWithShape="0">
                    <a:srgbClr val="6E747A">
                      <a:alpha val="43000"/>
                    </a:srgbClr>
                  </a:outerShdw>
                </a:effectLst>
                <a:latin typeface="Comic Sans MS" panose="030F0702030302020204" pitchFamily="66" charset="0"/>
              </a:rPr>
              <a:t>E TRATENGONO</a:t>
            </a:r>
          </a:p>
          <a:p>
            <a:pPr algn="ctr"/>
            <a:r>
              <a:rPr lang="it-IT" sz="2400" b="1" cap="none" spc="0" dirty="0" smtClean="0">
                <a:ln w="0"/>
                <a:solidFill>
                  <a:srgbClr val="002060"/>
                </a:solidFill>
                <a:effectLst>
                  <a:outerShdw blurRad="38100" dist="25400" dir="5400000" algn="ctr" rotWithShape="0">
                    <a:srgbClr val="6E747A">
                      <a:alpha val="43000"/>
                    </a:srgbClr>
                  </a:outerShdw>
                </a:effectLst>
                <a:latin typeface="Comic Sans MS" panose="030F0702030302020204" pitchFamily="66" charset="0"/>
              </a:rPr>
              <a:t>IL TERRENO</a:t>
            </a:r>
            <a:endParaRPr lang="it-IT" sz="2400" b="1" cap="none" spc="0" dirty="0">
              <a:ln w="0"/>
              <a:solidFill>
                <a:srgbClr val="002060"/>
              </a:solidFill>
              <a:effectLst>
                <a:outerShdw blurRad="38100" dist="25400" dir="5400000" algn="ctr" rotWithShape="0">
                  <a:srgbClr val="6E747A">
                    <a:alpha val="43000"/>
                  </a:srgbClr>
                </a:outerShdw>
              </a:effectLst>
              <a:latin typeface="Comic Sans MS" panose="030F0702030302020204" pitchFamily="66" charset="0"/>
            </a:endParaRPr>
          </a:p>
        </p:txBody>
      </p:sp>
      <p:cxnSp>
        <p:nvCxnSpPr>
          <p:cNvPr id="8" name="Connettore 2 7"/>
          <p:cNvCxnSpPr/>
          <p:nvPr/>
        </p:nvCxnSpPr>
        <p:spPr>
          <a:xfrm>
            <a:off x="2582553" y="3194596"/>
            <a:ext cx="1343167" cy="181650"/>
          </a:xfrm>
          <a:prstGeom prst="straightConnector1">
            <a:avLst/>
          </a:prstGeom>
          <a:ln w="50800">
            <a:solidFill>
              <a:srgbClr val="0070C0"/>
            </a:solidFill>
            <a:tailEnd type="triangle"/>
          </a:ln>
        </p:spPr>
        <p:style>
          <a:lnRef idx="1">
            <a:schemeClr val="accent2"/>
          </a:lnRef>
          <a:fillRef idx="0">
            <a:schemeClr val="accent2"/>
          </a:fillRef>
          <a:effectRef idx="0">
            <a:schemeClr val="accent2"/>
          </a:effectRef>
          <a:fontRef idx="minor">
            <a:schemeClr val="tx1"/>
          </a:fontRef>
        </p:style>
      </p:cxnSp>
      <p:cxnSp>
        <p:nvCxnSpPr>
          <p:cNvPr id="10" name="Connettore 2 9"/>
          <p:cNvCxnSpPr/>
          <p:nvPr/>
        </p:nvCxnSpPr>
        <p:spPr>
          <a:xfrm>
            <a:off x="2582553" y="4320011"/>
            <a:ext cx="1209669" cy="816653"/>
          </a:xfrm>
          <a:prstGeom prst="straightConnector1">
            <a:avLst/>
          </a:prstGeom>
          <a:ln w="50800">
            <a:solidFill>
              <a:srgbClr val="0070C0"/>
            </a:solidFill>
            <a:tailEnd type="triangle"/>
          </a:ln>
        </p:spPr>
        <p:style>
          <a:lnRef idx="1">
            <a:schemeClr val="accent2"/>
          </a:lnRef>
          <a:fillRef idx="0">
            <a:schemeClr val="accent2"/>
          </a:fillRef>
          <a:effectRef idx="0">
            <a:schemeClr val="accent2"/>
          </a:effectRef>
          <a:fontRef idx="minor">
            <a:schemeClr val="tx1"/>
          </a:fontRef>
        </p:style>
      </p:cxnSp>
      <p:sp>
        <p:nvSpPr>
          <p:cNvPr id="13" name="Rettangolo 12"/>
          <p:cNvSpPr/>
          <p:nvPr/>
        </p:nvSpPr>
        <p:spPr>
          <a:xfrm>
            <a:off x="3792222" y="5411430"/>
            <a:ext cx="3225563" cy="1200329"/>
          </a:xfrm>
          <a:prstGeom prst="rect">
            <a:avLst/>
          </a:prstGeom>
          <a:noFill/>
        </p:spPr>
        <p:txBody>
          <a:bodyPr wrap="none" lIns="91440" tIns="45720" rIns="91440" bIns="45720">
            <a:spAutoFit/>
          </a:bodyPr>
          <a:lstStyle/>
          <a:p>
            <a:pPr algn="ctr"/>
            <a:r>
              <a:rPr lang="it-IT" sz="2400" b="1" cap="none" spc="0" dirty="0" smtClean="0">
                <a:ln w="0"/>
                <a:solidFill>
                  <a:srgbClr val="002060"/>
                </a:solidFill>
                <a:effectLst>
                  <a:outerShdw blurRad="38100" dist="25400" dir="5400000" algn="ctr" rotWithShape="0">
                    <a:srgbClr val="6E747A">
                      <a:alpha val="43000"/>
                    </a:srgbClr>
                  </a:outerShdw>
                </a:effectLst>
                <a:latin typeface="Comic Sans MS" panose="030F0702030302020204" pitchFamily="66" charset="0"/>
              </a:rPr>
              <a:t>E’ FONDAMENTALE</a:t>
            </a:r>
          </a:p>
          <a:p>
            <a:pPr algn="ctr"/>
            <a:r>
              <a:rPr lang="it-IT" sz="2400" b="1" dirty="0" smtClean="0">
                <a:ln w="0"/>
                <a:solidFill>
                  <a:srgbClr val="002060"/>
                </a:solidFill>
                <a:effectLst>
                  <a:outerShdw blurRad="38100" dist="25400" dir="5400000" algn="ctr" rotWithShape="0">
                    <a:srgbClr val="6E747A">
                      <a:alpha val="43000"/>
                    </a:srgbClr>
                  </a:outerShdw>
                </a:effectLst>
                <a:latin typeface="Comic Sans MS" panose="030F0702030302020204" pitchFamily="66" charset="0"/>
              </a:rPr>
              <a:t>PER IL CICLO</a:t>
            </a:r>
          </a:p>
          <a:p>
            <a:pPr algn="ctr"/>
            <a:r>
              <a:rPr lang="it-IT" sz="2400" b="1" cap="none" spc="0" dirty="0" smtClean="0">
                <a:ln w="0"/>
                <a:solidFill>
                  <a:srgbClr val="002060"/>
                </a:solidFill>
                <a:effectLst>
                  <a:outerShdw blurRad="38100" dist="25400" dir="5400000" algn="ctr" rotWithShape="0">
                    <a:srgbClr val="6E747A">
                      <a:alpha val="43000"/>
                    </a:srgbClr>
                  </a:outerShdw>
                </a:effectLst>
                <a:latin typeface="Comic Sans MS" panose="030F0702030302020204" pitchFamily="66" charset="0"/>
              </a:rPr>
              <a:t>DELL’ACQUA</a:t>
            </a:r>
            <a:endParaRPr lang="it-IT" sz="2400" b="1" cap="none" spc="0" dirty="0">
              <a:ln w="0"/>
              <a:solidFill>
                <a:srgbClr val="002060"/>
              </a:solidFill>
              <a:effectLst>
                <a:outerShdw blurRad="38100" dist="25400" dir="5400000" algn="ctr" rotWithShape="0">
                  <a:srgbClr val="6E747A">
                    <a:alpha val="43000"/>
                  </a:srgbClr>
                </a:outerShdw>
              </a:effectLst>
              <a:latin typeface="Comic Sans MS" panose="030F0702030302020204" pitchFamily="66" charset="0"/>
            </a:endParaRPr>
          </a:p>
        </p:txBody>
      </p:sp>
      <p:cxnSp>
        <p:nvCxnSpPr>
          <p:cNvPr id="14" name="Connettore 2 13"/>
          <p:cNvCxnSpPr/>
          <p:nvPr/>
        </p:nvCxnSpPr>
        <p:spPr>
          <a:xfrm>
            <a:off x="1299523" y="4611974"/>
            <a:ext cx="0" cy="1309521"/>
          </a:xfrm>
          <a:prstGeom prst="straightConnector1">
            <a:avLst/>
          </a:prstGeom>
          <a:ln w="50800">
            <a:solidFill>
              <a:srgbClr val="0070C0"/>
            </a:solidFill>
            <a:tailEnd type="triangle"/>
          </a:ln>
        </p:spPr>
        <p:style>
          <a:lnRef idx="1">
            <a:schemeClr val="accent2"/>
          </a:lnRef>
          <a:fillRef idx="0">
            <a:schemeClr val="accent2"/>
          </a:fillRef>
          <a:effectRef idx="0">
            <a:schemeClr val="accent2"/>
          </a:effectRef>
          <a:fontRef idx="minor">
            <a:schemeClr val="tx1"/>
          </a:fontRef>
        </p:style>
      </p:cxnSp>
      <p:sp>
        <p:nvSpPr>
          <p:cNvPr id="19" name="Rettangolo 18"/>
          <p:cNvSpPr/>
          <p:nvPr/>
        </p:nvSpPr>
        <p:spPr>
          <a:xfrm>
            <a:off x="-34875" y="5921495"/>
            <a:ext cx="3139001" cy="830997"/>
          </a:xfrm>
          <a:prstGeom prst="rect">
            <a:avLst/>
          </a:prstGeom>
          <a:noFill/>
        </p:spPr>
        <p:txBody>
          <a:bodyPr wrap="none" lIns="91440" tIns="45720" rIns="91440" bIns="45720">
            <a:spAutoFit/>
          </a:bodyPr>
          <a:lstStyle/>
          <a:p>
            <a:pPr algn="ctr"/>
            <a:r>
              <a:rPr lang="it-IT" sz="2400" b="1" cap="none" spc="0" dirty="0" smtClean="0">
                <a:ln w="0"/>
                <a:solidFill>
                  <a:srgbClr val="002060"/>
                </a:solidFill>
                <a:effectLst>
                  <a:outerShdw blurRad="38100" dist="25400" dir="5400000" algn="ctr" rotWithShape="0">
                    <a:srgbClr val="6E747A">
                      <a:alpha val="43000"/>
                    </a:srgbClr>
                  </a:outerShdw>
                </a:effectLst>
                <a:latin typeface="Comic Sans MS" panose="030F0702030302020204" pitchFamily="66" charset="0"/>
              </a:rPr>
              <a:t>E’ UN NATURALE</a:t>
            </a:r>
          </a:p>
          <a:p>
            <a:pPr algn="ctr"/>
            <a:r>
              <a:rPr lang="it-IT" sz="2400" b="1" dirty="0" smtClean="0">
                <a:ln w="0"/>
                <a:solidFill>
                  <a:srgbClr val="002060"/>
                </a:solidFill>
                <a:effectLst>
                  <a:outerShdw blurRad="38100" dist="25400" dir="5400000" algn="ctr" rotWithShape="0">
                    <a:srgbClr val="6E747A">
                      <a:alpha val="43000"/>
                    </a:srgbClr>
                  </a:outerShdw>
                </a:effectLst>
                <a:latin typeface="Comic Sans MS" panose="030F0702030302020204" pitchFamily="66" charset="0"/>
              </a:rPr>
              <a:t>FILTRO DELL’ARIA</a:t>
            </a:r>
            <a:endParaRPr lang="it-IT" sz="2400" b="1" cap="none" spc="0" dirty="0">
              <a:ln w="0"/>
              <a:solidFill>
                <a:srgbClr val="002060"/>
              </a:solidFill>
              <a:effectLst>
                <a:outerShdw blurRad="38100" dist="25400" dir="5400000" algn="ctr" rotWithShape="0">
                  <a:srgbClr val="6E747A">
                    <a:alpha val="43000"/>
                  </a:srgbClr>
                </a:outerShdw>
              </a:effectLst>
              <a:latin typeface="Comic Sans MS" panose="030F0702030302020204" pitchFamily="66" charset="0"/>
            </a:endParaRPr>
          </a:p>
        </p:txBody>
      </p:sp>
      <p:pic>
        <p:nvPicPr>
          <p:cNvPr id="2052" name="Picture 4" descr="Potature e sfalci degli alberi: se vedi distruggere i nidi di uccelli, è  reato! Chiama il 1515 - greenM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1088" y="149915"/>
            <a:ext cx="3060770" cy="2040513"/>
          </a:xfrm>
          <a:prstGeom prst="roundRect">
            <a:avLst>
              <a:gd name="adj" fmla="val 4167"/>
            </a:avLst>
          </a:prstGeom>
          <a:solidFill>
            <a:srgbClr val="FFFFFF"/>
          </a:solidFill>
          <a:ln w="76200" cap="sq">
            <a:solidFill>
              <a:srgbClr val="00B0F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2054" name="Picture 6" descr="Alberi e piante per contrastare il dissesto idrogeologic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3176" y="2469457"/>
            <a:ext cx="2786978" cy="1850554"/>
          </a:xfrm>
          <a:prstGeom prst="roundRect">
            <a:avLst>
              <a:gd name="adj" fmla="val 4167"/>
            </a:avLst>
          </a:prstGeom>
          <a:solidFill>
            <a:srgbClr val="FFFFFF"/>
          </a:solidFill>
          <a:ln w="76200" cap="sq">
            <a:solidFill>
              <a:srgbClr val="FFCCFF"/>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2056" name="Picture 8" descr="Il ciclo dell&amp;#39;acqua spiegato ai bambini: piccoli e grandi - Una Mamma Si  Raccont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3741" y="4445605"/>
            <a:ext cx="3519570" cy="2306887"/>
          </a:xfrm>
          <a:prstGeom prst="roundRect">
            <a:avLst>
              <a:gd name="adj" fmla="val 4167"/>
            </a:avLst>
          </a:prstGeom>
          <a:solidFill>
            <a:srgbClr val="FFFFFF"/>
          </a:solidFill>
          <a:ln w="76200" cap="sq">
            <a:solidFill>
              <a:srgbClr val="00FFFF"/>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p14="http://schemas.microsoft.com/office/powerpoint/2010/main" val="5122463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052"/>
                                        </p:tgtEl>
                                        <p:attrNameLst>
                                          <p:attrName>style.visibility</p:attrName>
                                        </p:attrNameLst>
                                      </p:cBhvr>
                                      <p:to>
                                        <p:strVal val="visible"/>
                                      </p:to>
                                    </p:set>
                                    <p:animEffect transition="in" filter="circle(in)">
                                      <p:cBhvr>
                                        <p:cTn id="29" dur="2000"/>
                                        <p:tgtEl>
                                          <p:spTgt spid="205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heckerboard(across)">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2054"/>
                                        </p:tgtEl>
                                        <p:attrNameLst>
                                          <p:attrName>style.visibility</p:attrName>
                                        </p:attrNameLst>
                                      </p:cBhvr>
                                      <p:to>
                                        <p:strVal val="visible"/>
                                      </p:to>
                                    </p:set>
                                    <p:animEffect transition="in" filter="circle(in)">
                                      <p:cBhvr>
                                        <p:cTn id="44" dur="2000"/>
                                        <p:tgtEl>
                                          <p:spTgt spid="205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checkerboard(across)">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2056"/>
                                        </p:tgtEl>
                                        <p:attrNameLst>
                                          <p:attrName>style.visibility</p:attrName>
                                        </p:attrNameLst>
                                      </p:cBhvr>
                                      <p:to>
                                        <p:strVal val="visible"/>
                                      </p:to>
                                    </p:set>
                                    <p:animEffect transition="in" filter="circle(in)">
                                      <p:cBhvr>
                                        <p:cTn id="59" dur="2000"/>
                                        <p:tgtEl>
                                          <p:spTgt spid="2056"/>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arn(inVertical)">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circle(in)">
                                      <p:cBhvr>
                                        <p:cTn id="6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5">
                <a:lumMod val="20000"/>
                <a:lumOff val="80000"/>
              </a:schemeClr>
            </a:gs>
            <a:gs pos="29000">
              <a:srgbClr val="FFCCFF"/>
            </a:gs>
            <a:gs pos="64000">
              <a:srgbClr val="FFE597"/>
            </a:gs>
            <a:gs pos="14000">
              <a:schemeClr val="bg1"/>
            </a:gs>
          </a:gsLst>
          <a:lin ang="5400000" scaled="1"/>
          <a:tileRect/>
        </a:gradFill>
        <a:effectLst/>
      </p:bgPr>
    </p:bg>
    <p:spTree>
      <p:nvGrpSpPr>
        <p:cNvPr id="1" name=""/>
        <p:cNvGrpSpPr/>
        <p:nvPr/>
      </p:nvGrpSpPr>
      <p:grpSpPr>
        <a:xfrm>
          <a:off x="0" y="0"/>
          <a:ext cx="0" cy="0"/>
          <a:chOff x="0" y="0"/>
          <a:chExt cx="0" cy="0"/>
        </a:xfrm>
      </p:grpSpPr>
      <p:pic>
        <p:nvPicPr>
          <p:cNvPr id="13314" name="Picture 2" descr="AcL: L&amp;#39;albero e il bambino. (Bellissimo racconto che fa riflett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4697" y="15295"/>
            <a:ext cx="7610622" cy="6842705"/>
          </a:xfrm>
          <a:prstGeom prst="rect">
            <a:avLst/>
          </a:prstGeom>
          <a:noFill/>
          <a:ln w="53975">
            <a:solidFill>
              <a:srgbClr val="FF66FF"/>
            </a:solidFill>
          </a:ln>
          <a:extLst>
            <a:ext uri="{909E8E84-426E-40DD-AFC4-6F175D3DCCD1}">
              <a14:hiddenFill xmlns:a14="http://schemas.microsoft.com/office/drawing/2010/main">
                <a:solidFill>
                  <a:srgbClr val="FFFFFF"/>
                </a:solidFill>
              </a14:hiddenFill>
            </a:ext>
          </a:extLst>
        </p:spPr>
      </p:pic>
      <p:sp>
        <p:nvSpPr>
          <p:cNvPr id="2" name="Dati 1"/>
          <p:cNvSpPr/>
          <p:nvPr/>
        </p:nvSpPr>
        <p:spPr>
          <a:xfrm rot="5169092">
            <a:off x="1857217" y="2881151"/>
            <a:ext cx="2309115" cy="5433503"/>
          </a:xfrm>
          <a:prstGeom prst="flowChartInputOutput">
            <a:avLst/>
          </a:prstGeom>
          <a:ln w="50800" cmpd="dbl">
            <a:bevel/>
          </a:ln>
          <a:effectLst>
            <a:glow rad="127000">
              <a:schemeClr val="accent1">
                <a:alpha val="47000"/>
              </a:schemeClr>
            </a:glow>
          </a:effectLst>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522" y="299662"/>
            <a:ext cx="2720085" cy="4009292"/>
          </a:xfrm>
          <a:prstGeom prst="roundRect">
            <a:avLst>
              <a:gd name="adj" fmla="val 8594"/>
            </a:avLst>
          </a:prstGeom>
          <a:solidFill>
            <a:srgbClr val="FFFFFF">
              <a:shade val="85000"/>
            </a:srgbClr>
          </a:solidFill>
          <a:ln w="38100">
            <a:solidFill>
              <a:srgbClr val="00B0F0"/>
            </a:solidFill>
          </a:ln>
          <a:effectLst>
            <a:reflection blurRad="12700" stA="38000" endPos="28000" dist="5000" dir="5400000" sy="-100000" algn="bl" rotWithShape="0"/>
          </a:effectLst>
        </p:spPr>
      </p:pic>
      <p:pic>
        <p:nvPicPr>
          <p:cNvPr id="4" name="Immagin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0662" y="127703"/>
            <a:ext cx="2546316" cy="4135902"/>
          </a:xfrm>
          <a:prstGeom prst="rect">
            <a:avLst/>
          </a:prstGeom>
          <a:ln w="57150">
            <a:solidFill>
              <a:srgbClr val="FFC000"/>
            </a:solidFill>
          </a:ln>
          <a:effectLst>
            <a:outerShdw blurRad="292100" dist="139700" dir="2700000" algn="tl" rotWithShape="0">
              <a:srgbClr val="333333">
                <a:alpha val="65000"/>
              </a:srgbClr>
            </a:outerShdw>
          </a:effectLst>
        </p:spPr>
      </p:pic>
      <p:pic>
        <p:nvPicPr>
          <p:cNvPr id="5" name="Immagin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22414" y="115331"/>
            <a:ext cx="2445809" cy="3290617"/>
          </a:xfrm>
          <a:prstGeom prst="roundRect">
            <a:avLst>
              <a:gd name="adj" fmla="val 8594"/>
            </a:avLst>
          </a:prstGeom>
          <a:solidFill>
            <a:srgbClr val="FFFFFF">
              <a:shade val="85000"/>
            </a:srgbClr>
          </a:solidFill>
          <a:ln w="38100">
            <a:solidFill>
              <a:srgbClr val="FFFF00"/>
            </a:solidFill>
          </a:ln>
          <a:effectLst>
            <a:reflection blurRad="12700" stA="38000" endPos="28000" dist="5000" dir="5400000" sy="-100000" algn="bl" rotWithShape="0"/>
          </a:effectLst>
        </p:spPr>
      </p:pic>
      <p:pic>
        <p:nvPicPr>
          <p:cNvPr id="6" name="Immagin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74199" y="3523020"/>
            <a:ext cx="2317801" cy="3217908"/>
          </a:xfrm>
          <a:prstGeom prst="roundRect">
            <a:avLst>
              <a:gd name="adj" fmla="val 8594"/>
            </a:avLst>
          </a:prstGeom>
          <a:solidFill>
            <a:srgbClr val="FFFFFF">
              <a:shade val="85000"/>
            </a:srgbClr>
          </a:solidFill>
          <a:ln w="38100">
            <a:solidFill>
              <a:srgbClr val="00B050"/>
            </a:solidFill>
          </a:ln>
          <a:effectLst>
            <a:reflection blurRad="12700" stA="38000" endPos="28000" dist="5000" dir="5400000" sy="-100000" algn="bl" rotWithShape="0"/>
          </a:effectLst>
        </p:spPr>
      </p:pic>
      <p:pic>
        <p:nvPicPr>
          <p:cNvPr id="7" name="Immagin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70229" y="3206188"/>
            <a:ext cx="2322736" cy="3402526"/>
          </a:xfrm>
          <a:prstGeom prst="rect">
            <a:avLst/>
          </a:prstGeom>
          <a:ln w="38100">
            <a:solidFill>
              <a:srgbClr val="FF6600"/>
            </a:solidFill>
          </a:ln>
          <a:effectLst>
            <a:outerShdw blurRad="292100" dist="139700" dir="2700000" algn="tl" rotWithShape="0">
              <a:srgbClr val="333333">
                <a:alpha val="65000"/>
              </a:srgbClr>
            </a:outerShdw>
          </a:effectLst>
        </p:spPr>
      </p:pic>
      <p:sp>
        <p:nvSpPr>
          <p:cNvPr id="8" name="Rettangolo 7"/>
          <p:cNvSpPr/>
          <p:nvPr/>
        </p:nvSpPr>
        <p:spPr>
          <a:xfrm>
            <a:off x="422031" y="4592876"/>
            <a:ext cx="5306082" cy="175432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it-IT" sz="3600" b="1" dirty="0" smtClean="0">
                <a:ln/>
                <a:solidFill>
                  <a:srgbClr val="FF0000"/>
                </a:solidFill>
                <a:latin typeface="Bradley Hand ITC" panose="03070402050302030203" pitchFamily="66" charset="0"/>
              </a:rPr>
              <a:t>L’albero e le s</a:t>
            </a:r>
            <a:r>
              <a:rPr lang="it-IT" sz="3600" b="1" cap="none" spc="0" dirty="0" smtClean="0">
                <a:ln/>
                <a:solidFill>
                  <a:srgbClr val="FF0000"/>
                </a:solidFill>
                <a:effectLst/>
                <a:latin typeface="Bradley Hand ITC" panose="03070402050302030203" pitchFamily="66" charset="0"/>
              </a:rPr>
              <a:t>ue parti</a:t>
            </a:r>
          </a:p>
          <a:p>
            <a:pPr algn="ctr"/>
            <a:r>
              <a:rPr lang="it-IT" sz="3600" b="1" dirty="0" smtClean="0">
                <a:ln/>
                <a:solidFill>
                  <a:srgbClr val="FF0000"/>
                </a:solidFill>
                <a:latin typeface="Bradley Hand ITC" panose="03070402050302030203" pitchFamily="66" charset="0"/>
              </a:rPr>
              <a:t>Attività di continuità  scienze  5^/1^ media</a:t>
            </a:r>
            <a:endParaRPr lang="it-IT" sz="3600" b="1" cap="none" spc="0" dirty="0">
              <a:ln/>
              <a:solidFill>
                <a:srgbClr val="FF0000"/>
              </a:solidFill>
              <a:effectLst/>
              <a:latin typeface="Bradley Hand ITC" panose="03070402050302030203" pitchFamily="66" charset="0"/>
            </a:endParaRPr>
          </a:p>
        </p:txBody>
      </p:sp>
    </p:spTree>
    <p:extLst>
      <p:ext uri="{BB962C8B-B14F-4D97-AF65-F5344CB8AC3E}">
        <p14:creationId xmlns:p14="http://schemas.microsoft.com/office/powerpoint/2010/main" val="206118985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002060"/>
            </a:gs>
            <a:gs pos="53000">
              <a:srgbClr val="92D050"/>
            </a:gs>
            <a:gs pos="27000">
              <a:srgbClr val="990099"/>
            </a:gs>
            <a:gs pos="14000">
              <a:schemeClr val="bg1"/>
            </a:gs>
          </a:gsLst>
          <a:lin ang="5400000" scaled="1"/>
          <a:tileRect/>
        </a:gradFill>
        <a:effectLst/>
      </p:bgPr>
    </p:bg>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30" y="55844"/>
            <a:ext cx="2240849" cy="3386772"/>
          </a:xfrm>
          <a:prstGeom prst="rect">
            <a:avLst/>
          </a:prstGeom>
          <a:ln w="28575">
            <a:solidFill>
              <a:srgbClr val="7030A0"/>
            </a:solidFill>
          </a:ln>
          <a:scene3d>
            <a:camera prst="orthographicFront"/>
            <a:lightRig rig="threePt" dir="t"/>
          </a:scene3d>
          <a:sp3d>
            <a:bevelT w="101600" prst="riblet"/>
          </a:sp3d>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7543" y="2496589"/>
            <a:ext cx="2370889" cy="3545485"/>
          </a:xfrm>
          <a:prstGeom prst="rect">
            <a:avLst/>
          </a:prstGeom>
          <a:ln w="28575">
            <a:solidFill>
              <a:schemeClr val="accent5"/>
            </a:solidFill>
          </a:ln>
          <a:scene3d>
            <a:camera prst="orthographicFront"/>
            <a:lightRig rig="threePt" dir="t"/>
          </a:scene3d>
          <a:sp3d>
            <a:bevelT w="114300" prst="artDeco"/>
          </a:sp3d>
        </p:spPr>
      </p:pic>
      <p:pic>
        <p:nvPicPr>
          <p:cNvPr id="5" name="Im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2104" y="1159717"/>
            <a:ext cx="2443832" cy="3595162"/>
          </a:xfrm>
          <a:prstGeom prst="rect">
            <a:avLst/>
          </a:prstGeom>
          <a:ln w="31750">
            <a:solidFill>
              <a:srgbClr val="00FFFF"/>
            </a:solidFill>
          </a:ln>
          <a:scene3d>
            <a:camera prst="orthographicFront"/>
            <a:lightRig rig="threePt" dir="t"/>
          </a:scene3d>
          <a:sp3d>
            <a:bevelT w="152400" h="50800" prst="softRound"/>
          </a:sp3d>
        </p:spPr>
      </p:pic>
      <p:pic>
        <p:nvPicPr>
          <p:cNvPr id="6" name="Immagin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5057" y="3112543"/>
            <a:ext cx="2483968" cy="3692210"/>
          </a:xfrm>
          <a:prstGeom prst="rect">
            <a:avLst/>
          </a:prstGeom>
          <a:ln w="34925">
            <a:solidFill>
              <a:srgbClr val="FF0066"/>
            </a:solidFill>
          </a:ln>
          <a:scene3d>
            <a:camera prst="orthographicFront"/>
            <a:lightRig rig="threePt" dir="t"/>
          </a:scene3d>
          <a:sp3d>
            <a:bevelT w="139700" h="139700" prst="divot"/>
          </a:sp3d>
        </p:spPr>
      </p:pic>
      <p:pic>
        <p:nvPicPr>
          <p:cNvPr id="7" name="Immagin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88146" y="120894"/>
            <a:ext cx="2211003" cy="3256671"/>
          </a:xfrm>
          <a:prstGeom prst="rect">
            <a:avLst/>
          </a:prstGeom>
          <a:ln w="34925">
            <a:solidFill>
              <a:srgbClr val="00B050"/>
            </a:solidFill>
          </a:ln>
          <a:scene3d>
            <a:camera prst="orthographicFront"/>
            <a:lightRig rig="threePt" dir="t"/>
          </a:scene3d>
          <a:sp3d>
            <a:bevelT w="114300" prst="artDeco"/>
          </a:sp3d>
        </p:spPr>
      </p:pic>
      <p:pic>
        <p:nvPicPr>
          <p:cNvPr id="10" name="Picture 6" descr="318,864 Albero Primavera Vettoriali, Illustrazioni e Clip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7203"/>
            <a:ext cx="5289453" cy="6810825"/>
          </a:xfrm>
          <a:prstGeom prst="rect">
            <a:avLst/>
          </a:prstGeom>
          <a:noFill/>
          <a:scene3d>
            <a:camera prst="orthographicFront"/>
            <a:lightRig rig="threePt" dir="t"/>
          </a:scene3d>
          <a:sp3d>
            <a:bevelT w="101600" prst="riblet"/>
          </a:sp3d>
          <a:extLst>
            <a:ext uri="{909E8E84-426E-40DD-AFC4-6F175D3DCCD1}">
              <a14:hiddenFill xmlns:a14="http://schemas.microsoft.com/office/drawing/2010/main">
                <a:solidFill>
                  <a:srgbClr val="FFFFFF"/>
                </a:solidFill>
              </a14:hiddenFill>
            </a:ext>
          </a:extLst>
        </p:spPr>
      </p:pic>
      <p:pic>
        <p:nvPicPr>
          <p:cNvPr id="11" name="Picture 2" descr="Foto di Albero stilizzato colorato, immagini stock professionali RF |  Depositphoto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89453" y="37203"/>
            <a:ext cx="6937222" cy="6804753"/>
          </a:xfrm>
          <a:prstGeom prst="rect">
            <a:avLst/>
          </a:prstGeom>
          <a:noFill/>
          <a:scene3d>
            <a:camera prst="orthographicFront"/>
            <a:lightRig rig="threePt" dir="t"/>
          </a:scene3d>
          <a:sp3d>
            <a:bevelT w="101600" prst="rible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6703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amond(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strips(down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edge">
                                      <p:cBhvr>
                                        <p:cTn id="3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Pavalena #1 Sfondo Foto Royalty Free, Immagini, Immagini E Archivi  Fotografic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57"/>
            <a:ext cx="12192000" cy="6849843"/>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2190189" y="2526782"/>
            <a:ext cx="7090404" cy="34163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it-IT" sz="5400" b="1" dirty="0" smtClean="0">
                <a:ln/>
                <a:solidFill>
                  <a:srgbClr val="C00000"/>
                </a:solidFill>
                <a:latin typeface="Bradley Hand ITC" panose="03070402050302030203" pitchFamily="66" charset="0"/>
              </a:rPr>
              <a:t>GLI ALBERI </a:t>
            </a:r>
          </a:p>
          <a:p>
            <a:pPr algn="ctr"/>
            <a:r>
              <a:rPr lang="it-IT" sz="5400" b="1" cap="none" spc="0" dirty="0" smtClean="0">
                <a:ln/>
                <a:solidFill>
                  <a:srgbClr val="C00000"/>
                </a:solidFill>
                <a:effectLst/>
                <a:latin typeface="Bradley Hand ITC" panose="03070402050302030203" pitchFamily="66" charset="0"/>
              </a:rPr>
              <a:t>E L’ALIMENTAZIONE</a:t>
            </a:r>
          </a:p>
          <a:p>
            <a:pPr algn="ctr"/>
            <a:r>
              <a:rPr lang="it-IT" sz="5400" b="1" dirty="0" smtClean="0">
                <a:ln/>
                <a:solidFill>
                  <a:srgbClr val="C00000"/>
                </a:solidFill>
                <a:latin typeface="Bradley Hand ITC" panose="03070402050302030203" pitchFamily="66" charset="0"/>
              </a:rPr>
              <a:t>NELLA NOSTRA </a:t>
            </a:r>
          </a:p>
          <a:p>
            <a:pPr algn="ctr"/>
            <a:r>
              <a:rPr lang="it-IT" sz="5400" b="1" dirty="0" smtClean="0">
                <a:ln/>
                <a:solidFill>
                  <a:srgbClr val="C00000"/>
                </a:solidFill>
                <a:latin typeface="Bradley Hand ITC" panose="03070402050302030203" pitchFamily="66" charset="0"/>
              </a:rPr>
              <a:t>CULTURA</a:t>
            </a:r>
            <a:endParaRPr lang="it-IT" sz="5400" b="1" cap="none" spc="0" dirty="0">
              <a:ln/>
              <a:solidFill>
                <a:srgbClr val="C00000"/>
              </a:solidFill>
              <a:effectLst/>
              <a:latin typeface="Bradley Hand ITC" panose="03070402050302030203" pitchFamily="66" charset="0"/>
            </a:endParaRPr>
          </a:p>
        </p:txBody>
      </p:sp>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882" y="2543998"/>
            <a:ext cx="3366598" cy="3366598"/>
          </a:xfrm>
          <a:prstGeom prst="rect">
            <a:avLst/>
          </a:prstGeom>
          <a:ln>
            <a:noFill/>
          </a:ln>
          <a:effectLst>
            <a:softEdge rad="112500"/>
          </a:effectLst>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1495" y="562707"/>
            <a:ext cx="3893368" cy="3444917"/>
          </a:xfrm>
          <a:prstGeom prst="rect">
            <a:avLst/>
          </a:prstGeom>
          <a:ln>
            <a:noFill/>
          </a:ln>
          <a:effectLst>
            <a:outerShdw blurRad="292100" dist="139700" dir="2700000" algn="tl" rotWithShape="0">
              <a:srgbClr val="333333">
                <a:alpha val="65000"/>
              </a:srgbClr>
            </a:outerShdw>
          </a:effectLst>
        </p:spPr>
      </p:pic>
      <p:pic>
        <p:nvPicPr>
          <p:cNvPr id="5" name="Immagin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4168" y="3660255"/>
            <a:ext cx="3897441" cy="2886670"/>
          </a:xfrm>
          <a:prstGeom prst="rect">
            <a:avLst/>
          </a:prstGeom>
          <a:ln>
            <a:noFill/>
          </a:ln>
          <a:effectLst>
            <a:softEdge rad="112500"/>
          </a:effectLst>
        </p:spPr>
      </p:pic>
      <p:pic>
        <p:nvPicPr>
          <p:cNvPr id="6" name="Immagin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30" y="562708"/>
            <a:ext cx="4359316" cy="2092798"/>
          </a:xfrm>
          <a:prstGeom prst="rect">
            <a:avLst/>
          </a:prstGeom>
          <a:ln>
            <a:noFill/>
          </a:ln>
          <a:effectLst>
            <a:outerShdw blurRad="292100" dist="139700" dir="2700000" algn="tl" rotWithShape="0">
              <a:srgbClr val="333333">
                <a:alpha val="65000"/>
              </a:srgbClr>
            </a:outerShdw>
          </a:effectLst>
        </p:spPr>
      </p:pic>
      <p:pic>
        <p:nvPicPr>
          <p:cNvPr id="7" name="Immagin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4863" y="244022"/>
            <a:ext cx="3815728" cy="2901184"/>
          </a:xfrm>
          <a:prstGeom prst="rect">
            <a:avLst/>
          </a:prstGeom>
          <a:ln>
            <a:noFill/>
          </a:ln>
          <a:effectLst>
            <a:softEdge rad="112500"/>
          </a:effectLst>
        </p:spPr>
      </p:pic>
      <p:pic>
        <p:nvPicPr>
          <p:cNvPr id="8" name="Immagin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93202" y="3158963"/>
            <a:ext cx="4044967" cy="25940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219711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5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amond(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12"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strips(downLeft)">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92D050"/>
            </a:gs>
            <a:gs pos="55000">
              <a:srgbClr val="00B0F0"/>
            </a:gs>
            <a:gs pos="21000">
              <a:srgbClr val="FFCCFF"/>
            </a:gs>
            <a:gs pos="43000">
              <a:schemeClr val="bg1"/>
            </a:gs>
          </a:gsLst>
          <a:lin ang="5400000" scaled="1"/>
          <a:tileRect/>
        </a:gradFill>
        <a:effectLst/>
      </p:bgPr>
    </p:bg>
    <p:spTree>
      <p:nvGrpSpPr>
        <p:cNvPr id="1" name=""/>
        <p:cNvGrpSpPr/>
        <p:nvPr/>
      </p:nvGrpSpPr>
      <p:grpSpPr>
        <a:xfrm>
          <a:off x="0" y="0"/>
          <a:ext cx="0" cy="0"/>
          <a:chOff x="0" y="0"/>
          <a:chExt cx="0" cy="0"/>
        </a:xfrm>
      </p:grpSpPr>
      <p:pic>
        <p:nvPicPr>
          <p:cNvPr id="9220" name="Picture 4" descr="IL BERSANIMATO"/>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70752" y="0"/>
            <a:ext cx="4521248" cy="3365248"/>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626" y="0"/>
            <a:ext cx="5326954" cy="6858000"/>
          </a:xfrm>
          <a:prstGeom prst="rect">
            <a:avLst/>
          </a:prstGeom>
          <a:effectLst>
            <a:glow rad="139700">
              <a:schemeClr val="accent6">
                <a:satMod val="175000"/>
                <a:alpha val="40000"/>
              </a:schemeClr>
            </a:glow>
          </a:effectLst>
          <a:scene3d>
            <a:camera prst="orthographicFront"/>
            <a:lightRig rig="threePt" dir="t"/>
          </a:scene3d>
          <a:sp3d>
            <a:bevelT/>
          </a:sp3d>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7403" y="3216069"/>
            <a:ext cx="4234374" cy="3641930"/>
          </a:xfrm>
          <a:prstGeom prst="ellipse">
            <a:avLst/>
          </a:prstGeom>
          <a:ln>
            <a:noFill/>
          </a:ln>
          <a:effectLst>
            <a:softEdge rad="112500"/>
          </a:effectLst>
        </p:spPr>
      </p:pic>
      <p:pic>
        <p:nvPicPr>
          <p:cNvPr id="5" name="Immagin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62465"/>
            <a:ext cx="6879103" cy="6092483"/>
          </a:xfrm>
          <a:prstGeom prst="rect">
            <a:avLst/>
          </a:prstGeom>
          <a:effectLst>
            <a:softEdge rad="254000"/>
          </a:effectLst>
        </p:spPr>
      </p:pic>
    </p:spTree>
    <p:extLst>
      <p:ext uri="{BB962C8B-B14F-4D97-AF65-F5344CB8AC3E}">
        <p14:creationId xmlns:p14="http://schemas.microsoft.com/office/powerpoint/2010/main" val="714203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oresta GIFs - Get the best GIF on GIPH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01012" cy="6858000"/>
          </a:xfrm>
          <a:prstGeom prst="rect">
            <a:avLst/>
          </a:prstGeom>
          <a:noFill/>
          <a:scene3d>
            <a:camera prst="orthographicFront"/>
            <a:lightRig rig="threePt" dir="t"/>
          </a:scene3d>
          <a:sp3d>
            <a:bevelT w="101600" prst="riblet"/>
          </a:sp3d>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710" y="0"/>
            <a:ext cx="4885033" cy="6858000"/>
          </a:xfrm>
          <a:prstGeom prst="rect">
            <a:avLst/>
          </a:prstGeom>
          <a:effectLst>
            <a:glow rad="228600">
              <a:schemeClr val="accent5">
                <a:satMod val="175000"/>
                <a:alpha val="40000"/>
              </a:schemeClr>
            </a:glow>
          </a:effectLst>
          <a:scene3d>
            <a:camera prst="orthographicFront"/>
            <a:lightRig rig="threePt" dir="t"/>
          </a:scene3d>
          <a:sp3d>
            <a:bevelT w="101600" prst="riblet"/>
          </a:sp3d>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3234" y="0"/>
            <a:ext cx="5539154" cy="6858000"/>
          </a:xfrm>
          <a:prstGeom prst="rect">
            <a:avLst/>
          </a:prstGeom>
          <a:effectLst>
            <a:glow rad="228600">
              <a:schemeClr val="accent2">
                <a:satMod val="175000"/>
                <a:alpha val="40000"/>
              </a:schemeClr>
            </a:glow>
          </a:effectLst>
          <a:scene3d>
            <a:camera prst="orthographicFront"/>
            <a:lightRig rig="threePt" dir="t"/>
          </a:scene3d>
          <a:sp3d>
            <a:bevelT w="152400" h="50800" prst="softRound"/>
          </a:sp3d>
        </p:spPr>
      </p:pic>
      <p:pic>
        <p:nvPicPr>
          <p:cNvPr id="7" name="Immagin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55077"/>
            <a:ext cx="5324743" cy="5802923"/>
          </a:xfrm>
          <a:prstGeom prst="rect">
            <a:avLst/>
          </a:prstGeom>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a:effectLst>
            <a:glow rad="228600">
              <a:schemeClr val="accent6">
                <a:satMod val="175000"/>
                <a:alpha val="40000"/>
              </a:schemeClr>
            </a:glow>
            <a:reflection stA="86000" endPos="0" dist="50800" dir="5400000" sy="-100000" algn="bl" rotWithShape="0"/>
            <a:softEdge rad="304800"/>
          </a:effectLst>
          <a:scene3d>
            <a:camera prst="orthographicFront"/>
            <a:lightRig rig="threePt" dir="t"/>
          </a:scene3d>
          <a:sp3d extrusionH="76200">
            <a:bevelT/>
            <a:extrusionClr>
              <a:srgbClr val="FF66FF"/>
            </a:extrusionClr>
          </a:sp3d>
        </p:spPr>
      </p:pic>
      <p:pic>
        <p:nvPicPr>
          <p:cNvPr id="8" name="Immagin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3234" y="1033518"/>
            <a:ext cx="5539153" cy="5824481"/>
          </a:xfrm>
          <a:prstGeom prst="rect">
            <a:avLst/>
          </a:prstGeom>
          <a:effectLst>
            <a:glow rad="127000">
              <a:schemeClr val="accent1">
                <a:alpha val="90000"/>
              </a:schemeClr>
            </a:glow>
            <a:softEdge rad="127000"/>
          </a:effectLst>
          <a:scene3d>
            <a:camera prst="orthographicFront"/>
            <a:lightRig rig="threePt" dir="t"/>
          </a:scene3d>
          <a:sp3d>
            <a:bevelB/>
          </a:sp3d>
        </p:spPr>
      </p:pic>
    </p:spTree>
    <p:extLst>
      <p:ext uri="{BB962C8B-B14F-4D97-AF65-F5344CB8AC3E}">
        <p14:creationId xmlns:p14="http://schemas.microsoft.com/office/powerpoint/2010/main" val="11208932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nodeType="clickEffect">
                                  <p:stCondLst>
                                    <p:cond delay="0"/>
                                  </p:stCondLst>
                                  <p:childTnLst>
                                    <p:animEffect transition="out" filter="box(out)">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nodeType="clickEffect">
                                  <p:stCondLst>
                                    <p:cond delay="0"/>
                                  </p:stCondLst>
                                  <p:childTnLst>
                                    <p:animEffect transition="out" filter="strips(downLeft)">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0070C0"/>
            </a:gs>
            <a:gs pos="39000">
              <a:srgbClr val="FFCCFF"/>
            </a:gs>
            <a:gs pos="36000">
              <a:srgbClr val="FFE597"/>
            </a:gs>
            <a:gs pos="14000">
              <a:schemeClr val="bg1"/>
            </a:gs>
          </a:gsLst>
          <a:lin ang="5400000" scaled="1"/>
          <a:tileRect/>
        </a:gradFill>
        <a:effectLst/>
      </p:bgPr>
    </p:bg>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1999" cy="6857999"/>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17" y="1"/>
            <a:ext cx="6224838" cy="6857999"/>
          </a:xfrm>
          <a:prstGeom prst="rect">
            <a:avLst/>
          </a:prstGeom>
          <a:scene3d>
            <a:camera prst="orthographicFront"/>
            <a:lightRig rig="threePt" dir="t"/>
          </a:scene3d>
          <a:sp3d>
            <a:bevelT prst="angle"/>
          </a:sp3d>
        </p:spPr>
      </p:pic>
      <p:pic>
        <p:nvPicPr>
          <p:cNvPr id="14" name="Immagin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6055" y="1"/>
            <a:ext cx="5945945" cy="6857999"/>
          </a:xfrm>
          <a:prstGeom prst="rect">
            <a:avLst/>
          </a:prstGeom>
          <a:scene3d>
            <a:camera prst="orthographicFront"/>
            <a:lightRig rig="threePt" dir="t"/>
          </a:scene3d>
          <a:sp3d>
            <a:bevelT prst="angle"/>
          </a:sp3d>
        </p:spPr>
      </p:pic>
      <p:sp>
        <p:nvSpPr>
          <p:cNvPr id="8" name="Rettangolo 7"/>
          <p:cNvSpPr/>
          <p:nvPr/>
        </p:nvSpPr>
        <p:spPr>
          <a:xfrm>
            <a:off x="787147" y="58846"/>
            <a:ext cx="11404853" cy="674030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it-IT" sz="5400" b="1" dirty="0" smtClean="0">
                <a:ln/>
                <a:solidFill>
                  <a:srgbClr val="C00000"/>
                </a:solidFill>
              </a:rPr>
              <a:t>I DOCENTI E GLI ALUNNI DELLE</a:t>
            </a:r>
          </a:p>
          <a:p>
            <a:pPr algn="ctr"/>
            <a:r>
              <a:rPr lang="it-IT" sz="5400" b="1" cap="none" spc="0" dirty="0" smtClean="0">
                <a:ln/>
                <a:solidFill>
                  <a:srgbClr val="C00000"/>
                </a:solidFill>
                <a:effectLst/>
              </a:rPr>
              <a:t>CLASSI</a:t>
            </a:r>
          </a:p>
          <a:p>
            <a:pPr algn="ctr"/>
            <a:r>
              <a:rPr lang="it-IT" sz="5400" b="1" dirty="0" smtClean="0">
                <a:ln/>
                <a:solidFill>
                  <a:srgbClr val="C00000"/>
                </a:solidFill>
              </a:rPr>
              <a:t>I</a:t>
            </a:r>
          </a:p>
          <a:p>
            <a:pPr algn="ctr"/>
            <a:r>
              <a:rPr lang="it-IT" sz="5400" b="1" cap="none" spc="0" dirty="0" smtClean="0">
                <a:ln/>
                <a:solidFill>
                  <a:srgbClr val="C00000"/>
                </a:solidFill>
                <a:effectLst/>
              </a:rPr>
              <a:t>II</a:t>
            </a:r>
          </a:p>
          <a:p>
            <a:pPr algn="ctr"/>
            <a:r>
              <a:rPr lang="it-IT" sz="5400" b="1" dirty="0" smtClean="0">
                <a:ln/>
                <a:solidFill>
                  <a:srgbClr val="C00000"/>
                </a:solidFill>
              </a:rPr>
              <a:t>III</a:t>
            </a:r>
          </a:p>
          <a:p>
            <a:pPr algn="ctr"/>
            <a:r>
              <a:rPr lang="it-IT" sz="5400" b="1" cap="none" spc="0" dirty="0" smtClean="0">
                <a:ln/>
                <a:solidFill>
                  <a:srgbClr val="C00000"/>
                </a:solidFill>
                <a:effectLst/>
              </a:rPr>
              <a:t>DELLA SCUOLA</a:t>
            </a:r>
          </a:p>
          <a:p>
            <a:pPr algn="ctr"/>
            <a:r>
              <a:rPr lang="it-IT" sz="5400" b="1" dirty="0" smtClean="0">
                <a:ln/>
                <a:solidFill>
                  <a:srgbClr val="C00000"/>
                </a:solidFill>
              </a:rPr>
              <a:t>SECONDARIA 1^ GRADO</a:t>
            </a:r>
          </a:p>
          <a:p>
            <a:pPr algn="ctr"/>
            <a:r>
              <a:rPr lang="it-IT" sz="5400" b="1" dirty="0" smtClean="0">
                <a:ln/>
                <a:solidFill>
                  <a:srgbClr val="C00000"/>
                </a:solidFill>
              </a:rPr>
              <a:t> E DELLA V PRIMARIA-PLESSO DI PANNI</a:t>
            </a:r>
          </a:p>
        </p:txBody>
      </p:sp>
    </p:spTree>
    <p:extLst>
      <p:ext uri="{BB962C8B-B14F-4D97-AF65-F5344CB8AC3E}">
        <p14:creationId xmlns:p14="http://schemas.microsoft.com/office/powerpoint/2010/main" val="1044589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xit" presetSubtype="32" fill="hold" nodeType="clickEffect">
                                  <p:stCondLst>
                                    <p:cond delay="0"/>
                                  </p:stCondLst>
                                  <p:childTnLst>
                                    <p:animEffect transition="out" filter="circle(out)">
                                      <p:cBhvr>
                                        <p:cTn id="17" dur="2000"/>
                                        <p:tgtEl>
                                          <p:spTgt spid="7"/>
                                        </p:tgtEl>
                                      </p:cBhvr>
                                    </p:animEffect>
                                    <p:set>
                                      <p:cBhvr>
                                        <p:cTn id="18"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Magico Autunno – Il Condominio New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0759"/>
          </a:xfrm>
          <a:prstGeom prst="rect">
            <a:avLst/>
          </a:prstGeom>
          <a:noFill/>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Lst>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512" y="0"/>
            <a:ext cx="4965192" cy="6812280"/>
          </a:xfrm>
          <a:prstGeom prst="rect">
            <a:avLst/>
          </a:prstGeom>
          <a:effectLst>
            <a:glow rad="228600">
              <a:schemeClr val="accent3">
                <a:satMod val="175000"/>
                <a:alpha val="40000"/>
              </a:schemeClr>
            </a:glow>
          </a:effectLst>
          <a:scene3d>
            <a:camera prst="orthographicFront"/>
            <a:lightRig rig="threePt" dir="t"/>
          </a:scene3d>
          <a:sp3d>
            <a:bevelT w="165100" prst="coolSlant"/>
          </a:sp3d>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6905" y="-22860"/>
            <a:ext cx="4864922" cy="6858000"/>
          </a:xfrm>
          <a:prstGeom prst="rect">
            <a:avLst/>
          </a:prstGeom>
          <a:effectLst>
            <a:glow rad="228600">
              <a:schemeClr val="accent1">
                <a:satMod val="175000"/>
                <a:alpha val="40000"/>
              </a:schemeClr>
            </a:glow>
          </a:effectLst>
          <a:scene3d>
            <a:camera prst="orthographicFront"/>
            <a:lightRig rig="threePt" dir="t"/>
          </a:scene3d>
          <a:sp3d>
            <a:bevelT w="139700" h="139700" prst="divot"/>
          </a:sp3d>
        </p:spPr>
      </p:pic>
      <p:pic>
        <p:nvPicPr>
          <p:cNvPr id="6" name="Immagin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609" y="1173894"/>
            <a:ext cx="5357095" cy="5638385"/>
          </a:xfrm>
          <a:prstGeom prst="rect">
            <a:avLst/>
          </a:prstGeom>
          <a:effectLst>
            <a:glow rad="228600">
              <a:schemeClr val="accent2">
                <a:satMod val="175000"/>
                <a:alpha val="40000"/>
              </a:schemeClr>
            </a:glow>
          </a:effectLst>
        </p:spPr>
      </p:pic>
      <p:pic>
        <p:nvPicPr>
          <p:cNvPr id="7" name="Immagin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3342" y="984739"/>
            <a:ext cx="5556738" cy="5863212"/>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2130305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002060"/>
            </a:gs>
            <a:gs pos="39000">
              <a:schemeClr val="accent4">
                <a:lumMod val="60000"/>
                <a:lumOff val="40000"/>
              </a:schemeClr>
            </a:gs>
            <a:gs pos="36000">
              <a:srgbClr val="FFE597"/>
            </a:gs>
            <a:gs pos="14000">
              <a:schemeClr val="bg1"/>
            </a:gs>
          </a:gsLst>
          <a:lin ang="5400000" scaled="1"/>
          <a:tileRect/>
        </a:gradFill>
        <a:effectLst/>
      </p:bgPr>
    </p:bg>
    <p:spTree>
      <p:nvGrpSpPr>
        <p:cNvPr id="1" name=""/>
        <p:cNvGrpSpPr/>
        <p:nvPr/>
      </p:nvGrpSpPr>
      <p:grpSpPr>
        <a:xfrm>
          <a:off x="0" y="0"/>
          <a:ext cx="0" cy="0"/>
          <a:chOff x="0" y="0"/>
          <a:chExt cx="0" cy="0"/>
        </a:xfrm>
      </p:grpSpPr>
      <p:pic>
        <p:nvPicPr>
          <p:cNvPr id="24578" name="Picture 2" descr="80,476 Cornice Autunno Vettoriali, Illustrazioni e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15280" y="-2718721"/>
            <a:ext cx="6961441" cy="12192001"/>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2968285" y="-54430"/>
            <a:ext cx="5992836" cy="686341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it-IT" sz="4400" b="1" dirty="0" smtClean="0">
                <a:ln/>
                <a:solidFill>
                  <a:srgbClr val="C00000"/>
                </a:solidFill>
                <a:latin typeface="Gabriola" panose="04040605051002020D02" pitchFamily="82" charset="0"/>
              </a:rPr>
              <a:t>RINGRAZIAMO:</a:t>
            </a:r>
          </a:p>
          <a:p>
            <a:pPr algn="ctr"/>
            <a:endParaRPr lang="it-IT" sz="4400" b="1" dirty="0" smtClean="0">
              <a:ln/>
              <a:solidFill>
                <a:srgbClr val="C00000"/>
              </a:solidFill>
              <a:latin typeface="Gabriola" panose="04040605051002020D02" pitchFamily="82" charset="0"/>
            </a:endParaRPr>
          </a:p>
          <a:p>
            <a:pPr algn="ctr"/>
            <a:r>
              <a:rPr lang="it-IT" sz="4400" b="1" dirty="0">
                <a:ln/>
                <a:solidFill>
                  <a:srgbClr val="C00000"/>
                </a:solidFill>
                <a:latin typeface="Gabriola" panose="04040605051002020D02" pitchFamily="82" charset="0"/>
              </a:rPr>
              <a:t>I</a:t>
            </a:r>
            <a:r>
              <a:rPr lang="it-IT" sz="4400" b="1" dirty="0" smtClean="0">
                <a:ln/>
                <a:solidFill>
                  <a:srgbClr val="C00000"/>
                </a:solidFill>
                <a:latin typeface="Gabriola" panose="04040605051002020D02" pitchFamily="82" charset="0"/>
              </a:rPr>
              <a:t>L SINDACO DI PANNI: AMEDEO DE COTIIS, L’AMMINISTRAZIONE COMUNALE</a:t>
            </a:r>
          </a:p>
          <a:p>
            <a:pPr algn="ctr"/>
            <a:r>
              <a:rPr lang="it-IT" sz="4400" b="1" cap="none" spc="0" dirty="0" smtClean="0">
                <a:ln/>
                <a:solidFill>
                  <a:srgbClr val="C00000"/>
                </a:solidFill>
                <a:effectLst/>
                <a:latin typeface="Gabriola" panose="04040605051002020D02" pitchFamily="82" charset="0"/>
              </a:rPr>
              <a:t>ED IL</a:t>
            </a:r>
          </a:p>
          <a:p>
            <a:pPr algn="ctr"/>
            <a:r>
              <a:rPr lang="it-IT" sz="4400" b="1" cap="none" spc="0" dirty="0" smtClean="0">
                <a:ln/>
                <a:solidFill>
                  <a:srgbClr val="C00000"/>
                </a:solidFill>
                <a:effectLst/>
                <a:latin typeface="Gabriola" panose="04040605051002020D02" pitchFamily="82" charset="0"/>
              </a:rPr>
              <a:t>  CORPO FORESTALE </a:t>
            </a:r>
          </a:p>
          <a:p>
            <a:pPr algn="ctr"/>
            <a:r>
              <a:rPr lang="it-IT" sz="4400" b="1" cap="none" spc="0" dirty="0" smtClean="0">
                <a:ln/>
                <a:solidFill>
                  <a:srgbClr val="C00000"/>
                </a:solidFill>
                <a:effectLst/>
                <a:latin typeface="Gabriola" panose="04040605051002020D02" pitchFamily="82" charset="0"/>
              </a:rPr>
              <a:t>DELLO STATO, </a:t>
            </a:r>
          </a:p>
          <a:p>
            <a:pPr algn="ctr"/>
            <a:r>
              <a:rPr lang="it-IT" sz="4400" b="1" cap="none" spc="0" dirty="0" smtClean="0">
                <a:ln/>
                <a:solidFill>
                  <a:srgbClr val="C00000"/>
                </a:solidFill>
                <a:effectLst/>
                <a:latin typeface="Gabriola" panose="04040605051002020D02" pitchFamily="82" charset="0"/>
              </a:rPr>
              <a:t>PER IL PREZIOSO CONTRIBUTO</a:t>
            </a:r>
            <a:endParaRPr lang="it-IT" sz="4400" b="1" cap="none" spc="0" dirty="0">
              <a:ln/>
              <a:solidFill>
                <a:srgbClr val="C00000"/>
              </a:solidFill>
              <a:effectLst/>
              <a:latin typeface="Gabriola" panose="04040605051002020D02" pitchFamily="82" charset="0"/>
            </a:endParaRPr>
          </a:p>
        </p:txBody>
      </p:sp>
    </p:spTree>
    <p:extLst>
      <p:ext uri="{BB962C8B-B14F-4D97-AF65-F5344CB8AC3E}">
        <p14:creationId xmlns:p14="http://schemas.microsoft.com/office/powerpoint/2010/main" val="22674117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isegni piante | Vettore Gra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7520"/>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861" y="4317142"/>
            <a:ext cx="796753" cy="2237836"/>
          </a:xfrm>
          <a:prstGeom prst="rect">
            <a:avLst/>
          </a:prstGeom>
          <a:effectLst>
            <a:outerShdw blurRad="850900" dist="952500" dir="5400000" algn="ctr" rotWithShape="0">
              <a:srgbClr val="000000">
                <a:alpha val="0"/>
              </a:srgbClr>
            </a:outerShdw>
            <a:reflection endPos="0" dist="50800" dir="5400000" sy="-100000" algn="bl" rotWithShape="0"/>
            <a:softEdge rad="38100"/>
          </a:effectLst>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4879" y="3155221"/>
            <a:ext cx="1132589" cy="2413716"/>
          </a:xfrm>
          <a:prstGeom prst="rect">
            <a:avLst/>
          </a:prstGeom>
        </p:spPr>
      </p:pic>
      <p:pic>
        <p:nvPicPr>
          <p:cNvPr id="7" name="Immagin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8694" y="4012307"/>
            <a:ext cx="987486" cy="2178739"/>
          </a:xfrm>
          <a:prstGeom prst="rect">
            <a:avLst/>
          </a:prstGeom>
        </p:spPr>
      </p:pic>
      <p:pic>
        <p:nvPicPr>
          <p:cNvPr id="8" name="Immagin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5683" y="2891614"/>
            <a:ext cx="978630" cy="2513911"/>
          </a:xfrm>
          <a:prstGeom prst="rect">
            <a:avLst/>
          </a:prstGeom>
        </p:spPr>
      </p:pic>
      <p:sp>
        <p:nvSpPr>
          <p:cNvPr id="9" name="Rettangolo 8"/>
          <p:cNvSpPr/>
          <p:nvPr/>
        </p:nvSpPr>
        <p:spPr>
          <a:xfrm>
            <a:off x="28848" y="6359478"/>
            <a:ext cx="2663679" cy="33855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it-IT" sz="1600" b="1" dirty="0" smtClean="0">
                <a:ln/>
                <a:solidFill>
                  <a:srgbClr val="002060"/>
                </a:solidFill>
                <a:latin typeface="Arial Black" panose="020B0A04020102020204" pitchFamily="34" charset="0"/>
              </a:rPr>
              <a:t>MAESTRO CERVATI A.</a:t>
            </a:r>
            <a:endParaRPr lang="it-IT" sz="1600" b="1" cap="none" spc="0" dirty="0">
              <a:ln/>
              <a:solidFill>
                <a:srgbClr val="002060"/>
              </a:solidFill>
              <a:effectLst/>
              <a:latin typeface="Arial Black" panose="020B0A04020102020204" pitchFamily="34" charset="0"/>
            </a:endParaRPr>
          </a:p>
        </p:txBody>
      </p:sp>
      <p:sp>
        <p:nvSpPr>
          <p:cNvPr id="12" name="Rettangolo 11"/>
          <p:cNvSpPr/>
          <p:nvPr/>
        </p:nvSpPr>
        <p:spPr>
          <a:xfrm>
            <a:off x="7784456" y="6308508"/>
            <a:ext cx="2680606" cy="33855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it-IT" sz="1600" b="1" dirty="0" smtClean="0">
                <a:ln/>
                <a:solidFill>
                  <a:srgbClr val="002060"/>
                </a:solidFill>
                <a:latin typeface="Arial Black" panose="020B0A04020102020204" pitchFamily="34" charset="0"/>
              </a:rPr>
              <a:t>PROF. SCANNIELLO R.</a:t>
            </a:r>
            <a:endParaRPr lang="it-IT" sz="1600" b="1" cap="none" spc="0" dirty="0">
              <a:ln/>
              <a:solidFill>
                <a:srgbClr val="002060"/>
              </a:solidFill>
              <a:effectLst/>
              <a:latin typeface="Arial Black" panose="020B0A04020102020204" pitchFamily="34" charset="0"/>
            </a:endParaRPr>
          </a:p>
        </p:txBody>
      </p:sp>
      <p:sp>
        <p:nvSpPr>
          <p:cNvPr id="13" name="Rettangolo 12"/>
          <p:cNvSpPr/>
          <p:nvPr/>
        </p:nvSpPr>
        <p:spPr>
          <a:xfrm>
            <a:off x="2842023" y="6158887"/>
            <a:ext cx="2596352" cy="33855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it-IT" sz="1600" b="1" dirty="0" smtClean="0">
                <a:ln/>
                <a:solidFill>
                  <a:srgbClr val="002060"/>
                </a:solidFill>
                <a:latin typeface="Arial Black" panose="020B0A04020102020204" pitchFamily="34" charset="0"/>
              </a:rPr>
              <a:t>PROF. CICCARELLI G.</a:t>
            </a:r>
            <a:endParaRPr lang="it-IT" sz="1600" b="1" cap="none" spc="0" dirty="0">
              <a:ln/>
              <a:solidFill>
                <a:srgbClr val="002060"/>
              </a:solidFill>
              <a:effectLst/>
              <a:latin typeface="Arial Black" panose="020B0A04020102020204" pitchFamily="34" charset="0"/>
            </a:endParaRPr>
          </a:p>
        </p:txBody>
      </p:sp>
      <p:sp>
        <p:nvSpPr>
          <p:cNvPr id="14" name="Rettangolo 13"/>
          <p:cNvSpPr/>
          <p:nvPr/>
        </p:nvSpPr>
        <p:spPr>
          <a:xfrm>
            <a:off x="4008504" y="5401288"/>
            <a:ext cx="2087496" cy="33855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it-IT" sz="1600" b="1" dirty="0" smtClean="0">
                <a:ln/>
                <a:solidFill>
                  <a:srgbClr val="002060"/>
                </a:solidFill>
                <a:latin typeface="Arial Black" panose="020B0A04020102020204" pitchFamily="34" charset="0"/>
              </a:rPr>
              <a:t>PROF. MESCIA D.</a:t>
            </a:r>
            <a:endParaRPr lang="it-IT" sz="1600" b="1" cap="none" spc="0" dirty="0">
              <a:ln/>
              <a:solidFill>
                <a:srgbClr val="002060"/>
              </a:solidFill>
              <a:effectLst/>
              <a:latin typeface="Arial Black" panose="020B0A04020102020204" pitchFamily="34" charset="0"/>
            </a:endParaRPr>
          </a:p>
        </p:txBody>
      </p:sp>
      <p:sp>
        <p:nvSpPr>
          <p:cNvPr id="15" name="Rettangolo 14"/>
          <p:cNvSpPr/>
          <p:nvPr/>
        </p:nvSpPr>
        <p:spPr>
          <a:xfrm>
            <a:off x="6082655" y="5500950"/>
            <a:ext cx="2295886" cy="33855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it-IT" sz="1600" b="1" dirty="0" smtClean="0">
                <a:ln/>
                <a:solidFill>
                  <a:srgbClr val="002060"/>
                </a:solidFill>
                <a:latin typeface="Arial Black" panose="020B0A04020102020204" pitchFamily="34" charset="0"/>
              </a:rPr>
              <a:t>PROF. DI CARLO R.</a:t>
            </a:r>
            <a:endParaRPr lang="it-IT" sz="1600" b="1" cap="none" spc="0" dirty="0">
              <a:ln/>
              <a:solidFill>
                <a:srgbClr val="002060"/>
              </a:solidFill>
              <a:effectLst/>
              <a:latin typeface="Arial Black" panose="020B0A04020102020204" pitchFamily="34" charset="0"/>
            </a:endParaRPr>
          </a:p>
        </p:txBody>
      </p:sp>
      <p:pic>
        <p:nvPicPr>
          <p:cNvPr id="10" name="Immagin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0863" y="3896751"/>
            <a:ext cx="1048608" cy="2312095"/>
          </a:xfrm>
          <a:prstGeom prst="rect">
            <a:avLst/>
          </a:prstGeom>
          <a:effectLst>
            <a:outerShdw blurRad="50800" dist="50800" dir="5400000" algn="ctr" rotWithShape="0">
              <a:srgbClr val="000000">
                <a:alpha val="37000"/>
              </a:srgbClr>
            </a:outerShdw>
          </a:effectLst>
        </p:spPr>
      </p:pic>
      <p:sp>
        <p:nvSpPr>
          <p:cNvPr id="19" name="Rettangolo 18"/>
          <p:cNvSpPr/>
          <p:nvPr/>
        </p:nvSpPr>
        <p:spPr>
          <a:xfrm>
            <a:off x="5383386" y="2114466"/>
            <a:ext cx="1545616"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it-IT" sz="1600" b="1" cap="none" spc="0" dirty="0" smtClean="0">
                <a:ln/>
                <a:solidFill>
                  <a:srgbClr val="002060"/>
                </a:solidFill>
                <a:effectLst/>
                <a:latin typeface="Arial Black" panose="020B0A04020102020204" pitchFamily="34" charset="0"/>
              </a:rPr>
              <a:t>MAESTRO</a:t>
            </a:r>
          </a:p>
          <a:p>
            <a:pPr algn="ctr"/>
            <a:r>
              <a:rPr lang="it-IT" sz="1600" b="1" dirty="0" smtClean="0">
                <a:ln/>
                <a:solidFill>
                  <a:srgbClr val="002060"/>
                </a:solidFill>
                <a:latin typeface="Arial Black" panose="020B0A04020102020204" pitchFamily="34" charset="0"/>
              </a:rPr>
              <a:t>RAINONE R.</a:t>
            </a:r>
            <a:endParaRPr lang="it-IT" sz="1600" b="1" cap="none" spc="0" dirty="0">
              <a:ln/>
              <a:solidFill>
                <a:srgbClr val="002060"/>
              </a:solidFill>
              <a:effectLst/>
              <a:latin typeface="Arial Black" panose="020B0A04020102020204" pitchFamily="34" charset="0"/>
            </a:endParaRPr>
          </a:p>
        </p:txBody>
      </p:sp>
      <p:sp>
        <p:nvSpPr>
          <p:cNvPr id="4" name="Rettangolo 3"/>
          <p:cNvSpPr/>
          <p:nvPr/>
        </p:nvSpPr>
        <p:spPr>
          <a:xfrm>
            <a:off x="417933" y="63194"/>
            <a:ext cx="437812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it-IT" sz="5400" b="1" dirty="0" smtClean="0">
                <a:ln/>
                <a:solidFill>
                  <a:schemeClr val="accent4"/>
                </a:solidFill>
                <a:latin typeface="Bradley Hand ITC" panose="03070402050302030203" pitchFamily="66" charset="0"/>
                <a:ea typeface="Arial Unicode MS" panose="020B0604020202020204" pitchFamily="34" charset="-128"/>
                <a:cs typeface="Arial Unicode MS" panose="020B0604020202020204" pitchFamily="34" charset="-128"/>
              </a:rPr>
              <a:t>GRAZIE PER</a:t>
            </a:r>
            <a:endParaRPr lang="it-IT" sz="5400" b="1" cap="none" spc="0" dirty="0">
              <a:ln/>
              <a:solidFill>
                <a:schemeClr val="accent4"/>
              </a:solidFill>
              <a:effectLst/>
              <a:latin typeface="Bradley Hand ITC" panose="03070402050302030203" pitchFamily="66" charset="0"/>
              <a:ea typeface="Arial Unicode MS" panose="020B0604020202020204" pitchFamily="34" charset="-128"/>
              <a:cs typeface="Arial Unicode MS" panose="020B0604020202020204" pitchFamily="34" charset="-128"/>
            </a:endParaRPr>
          </a:p>
        </p:txBody>
      </p:sp>
      <p:sp>
        <p:nvSpPr>
          <p:cNvPr id="20" name="Rettangolo 19"/>
          <p:cNvSpPr/>
          <p:nvPr/>
        </p:nvSpPr>
        <p:spPr>
          <a:xfrm>
            <a:off x="6867543" y="63194"/>
            <a:ext cx="537999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it-IT" sz="5400" b="1" cap="none" spc="0" dirty="0" smtClean="0">
                <a:ln/>
                <a:solidFill>
                  <a:schemeClr val="accent4"/>
                </a:solidFill>
                <a:effectLst/>
              </a:rPr>
              <a:t> </a:t>
            </a:r>
            <a:r>
              <a:rPr lang="it-IT" sz="5400" b="1" cap="none" spc="0" dirty="0" smtClean="0">
                <a:ln/>
                <a:solidFill>
                  <a:schemeClr val="accent4"/>
                </a:solidFill>
                <a:effectLst/>
                <a:latin typeface="Bradley Hand ITC" panose="03070402050302030203" pitchFamily="66" charset="0"/>
              </a:rPr>
              <a:t>L’ATTENZIONE</a:t>
            </a:r>
            <a:endParaRPr lang="it-IT" sz="5400" b="1" cap="none" spc="0" dirty="0">
              <a:ln/>
              <a:solidFill>
                <a:schemeClr val="accent4"/>
              </a:solidFill>
              <a:effectLst/>
              <a:latin typeface="Bradley Hand ITC" panose="03070402050302030203" pitchFamily="66" charset="0"/>
            </a:endParaRPr>
          </a:p>
        </p:txBody>
      </p:sp>
      <p:pic>
        <p:nvPicPr>
          <p:cNvPr id="5" name="Immagin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79061" y="2151473"/>
            <a:ext cx="2560158" cy="3061410"/>
          </a:xfrm>
          <a:prstGeom prst="rect">
            <a:avLst/>
          </a:prstGeom>
        </p:spPr>
      </p:pic>
      <p:sp>
        <p:nvSpPr>
          <p:cNvPr id="21" name="Rettangolo 20"/>
          <p:cNvSpPr/>
          <p:nvPr/>
        </p:nvSpPr>
        <p:spPr>
          <a:xfrm>
            <a:off x="10370626" y="4950200"/>
            <a:ext cx="1527470" cy="33855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it-IT" sz="1600" b="1" cap="none" spc="0" dirty="0" smtClean="0">
                <a:ln/>
                <a:solidFill>
                  <a:srgbClr val="002060"/>
                </a:solidFill>
                <a:effectLst/>
                <a:latin typeface="Arial Black" panose="020B0A04020102020204" pitchFamily="34" charset="0"/>
              </a:rPr>
              <a:t>GLI ALUNNI</a:t>
            </a:r>
            <a:endParaRPr lang="it-IT" sz="1600" b="1" cap="none" spc="0" dirty="0">
              <a:ln/>
              <a:solidFill>
                <a:srgbClr val="002060"/>
              </a:solidFill>
              <a:effectLst/>
              <a:latin typeface="Arial Black" panose="020B0A04020102020204" pitchFamily="34" charset="0"/>
            </a:endParaRPr>
          </a:p>
        </p:txBody>
      </p:sp>
      <p:pic>
        <p:nvPicPr>
          <p:cNvPr id="16" name="Immagin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67507" y="713868"/>
            <a:ext cx="1177373" cy="1382946"/>
          </a:xfrm>
          <a:prstGeom prst="rect">
            <a:avLst/>
          </a:prstGeom>
        </p:spPr>
      </p:pic>
      <p:sp>
        <p:nvSpPr>
          <p:cNvPr id="11" name="Fumetto 3 10"/>
          <p:cNvSpPr/>
          <p:nvPr/>
        </p:nvSpPr>
        <p:spPr>
          <a:xfrm>
            <a:off x="8816369" y="713868"/>
            <a:ext cx="3375632" cy="1667749"/>
          </a:xfrm>
          <a:prstGeom prst="wedgeEllipseCallout">
            <a:avLst/>
          </a:prstGeom>
          <a:ln w="3492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70000"/>
              </a:lnSpc>
            </a:pPr>
            <a:r>
              <a:rPr lang="it-IT" sz="1600" b="1" dirty="0">
                <a:solidFill>
                  <a:srgbClr val="990099"/>
                </a:solidFill>
                <a:latin typeface="Lucida Handwriting" panose="03010101010101010101" pitchFamily="66" charset="0"/>
              </a:rPr>
              <a:t>RISPETTIAMO E AMIAMO L’AMBIENTE</a:t>
            </a:r>
            <a:r>
              <a:rPr lang="it-IT" sz="1600" b="1" dirty="0" smtClean="0">
                <a:solidFill>
                  <a:srgbClr val="990099"/>
                </a:solidFill>
                <a:latin typeface="Lucida Handwriting" panose="03010101010101010101" pitchFamily="66" charset="0"/>
              </a:rPr>
              <a:t>.</a:t>
            </a:r>
          </a:p>
          <a:p>
            <a:pPr lvl="0" algn="ctr">
              <a:lnSpc>
                <a:spcPct val="70000"/>
              </a:lnSpc>
            </a:pPr>
            <a:r>
              <a:rPr lang="it-IT" sz="1600" b="1" dirty="0" smtClean="0">
                <a:solidFill>
                  <a:srgbClr val="990099"/>
                </a:solidFill>
                <a:latin typeface="Lucida Handwriting" panose="03010101010101010101" pitchFamily="66" charset="0"/>
              </a:rPr>
              <a:t>SALVAGUARDIAMO </a:t>
            </a:r>
            <a:endParaRPr lang="it-IT" sz="1600" b="1" dirty="0">
              <a:solidFill>
                <a:srgbClr val="990099"/>
              </a:solidFill>
              <a:latin typeface="Lucida Handwriting" panose="03010101010101010101" pitchFamily="66" charset="0"/>
            </a:endParaRPr>
          </a:p>
          <a:p>
            <a:pPr lvl="0" algn="ctr">
              <a:lnSpc>
                <a:spcPct val="70000"/>
              </a:lnSpc>
            </a:pPr>
            <a:r>
              <a:rPr lang="it-IT" sz="1600" b="1" dirty="0">
                <a:solidFill>
                  <a:srgbClr val="990099"/>
                </a:solidFill>
                <a:latin typeface="Lucida Handwriting" panose="03010101010101010101" pitchFamily="66" charset="0"/>
              </a:rPr>
              <a:t>IL NOSTRO FUTURO!</a:t>
            </a:r>
          </a:p>
        </p:txBody>
      </p:sp>
    </p:spTree>
    <p:extLst>
      <p:ext uri="{BB962C8B-B14F-4D97-AF65-F5344CB8AC3E}">
        <p14:creationId xmlns:p14="http://schemas.microsoft.com/office/powerpoint/2010/main" val="414748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1000"/>
                                        <p:tgtEl>
                                          <p:spTgt spid="5"/>
                                        </p:tgtEl>
                                      </p:cBhvr>
                                    </p:animEffect>
                                    <p:anim calcmode="lin" valueType="num">
                                      <p:cBhvr>
                                        <p:cTn id="63" dur="1000" fill="hold"/>
                                        <p:tgtEl>
                                          <p:spTgt spid="5"/>
                                        </p:tgtEl>
                                        <p:attrNameLst>
                                          <p:attrName>ppt_x</p:attrName>
                                        </p:attrNameLst>
                                      </p:cBhvr>
                                      <p:tavLst>
                                        <p:tav tm="0">
                                          <p:val>
                                            <p:strVal val="#ppt_x"/>
                                          </p:val>
                                        </p:tav>
                                        <p:tav tm="100000">
                                          <p:val>
                                            <p:strVal val="#ppt_x"/>
                                          </p:val>
                                        </p:tav>
                                      </p:tavLst>
                                    </p:anim>
                                    <p:anim calcmode="lin" valueType="num">
                                      <p:cBhvr>
                                        <p:cTn id="6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barn(inVertical)">
                                      <p:cBhvr>
                                        <p:cTn id="69" dur="500"/>
                                        <p:tgtEl>
                                          <p:spTgt spid="21"/>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grpId="0" nodeType="click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circle(in)">
                                      <p:cBhvr>
                                        <p:cTn id="74" dur="2000"/>
                                        <p:tgtEl>
                                          <p:spTgt spid="4"/>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circle(in)">
                                      <p:cBhvr>
                                        <p:cTn id="79" dur="2000"/>
                                        <p:tgtEl>
                                          <p:spTgt spid="20"/>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barn(inVertical)">
                                      <p:cBhvr>
                                        <p:cTn id="8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P spid="15" grpId="0"/>
      <p:bldP spid="4" grpId="0"/>
      <p:bldP spid="20" grpId="0"/>
      <p:bldP spid="21"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FF6600"/>
            </a:gs>
            <a:gs pos="39000">
              <a:schemeClr val="accent4">
                <a:lumMod val="60000"/>
                <a:lumOff val="40000"/>
              </a:schemeClr>
            </a:gs>
            <a:gs pos="36000">
              <a:srgbClr val="FFE597"/>
            </a:gs>
            <a:gs pos="14000">
              <a:schemeClr val="bg1"/>
            </a:gs>
          </a:gsLst>
          <a:lin ang="5400000" scaled="1"/>
          <a:tileRect/>
        </a:gradFill>
        <a:effectLst/>
      </p:bgPr>
    </p:bg>
    <p:spTree>
      <p:nvGrpSpPr>
        <p:cNvPr id="1" name=""/>
        <p:cNvGrpSpPr/>
        <p:nvPr/>
      </p:nvGrpSpPr>
      <p:grpSpPr>
        <a:xfrm>
          <a:off x="0" y="0"/>
          <a:ext cx="0" cy="0"/>
          <a:chOff x="0" y="0"/>
          <a:chExt cx="0" cy="0"/>
        </a:xfrm>
      </p:grpSpPr>
      <p:pic>
        <p:nvPicPr>
          <p:cNvPr id="2" name="Picture 2" descr="Bosco GIF by Ironia e Satira | Gfyca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252" y="-1"/>
            <a:ext cx="12206252"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Dati memorizzati 2"/>
          <p:cNvSpPr/>
          <p:nvPr/>
        </p:nvSpPr>
        <p:spPr>
          <a:xfrm>
            <a:off x="335187" y="151227"/>
            <a:ext cx="6103125" cy="6555544"/>
          </a:xfrm>
          <a:prstGeom prst="flowChartOnlineStorage">
            <a:avLst/>
          </a:prstGeom>
          <a:solidFill>
            <a:schemeClr val="lt1">
              <a:alpha val="86000"/>
            </a:schemeClr>
          </a:solidFill>
          <a:ln w="63500">
            <a:gradFill>
              <a:gsLst>
                <a:gs pos="0">
                  <a:srgbClr val="00B0F0"/>
                </a:gs>
                <a:gs pos="74000">
                  <a:srgbClr val="7030A0"/>
                </a:gs>
                <a:gs pos="83000">
                  <a:srgbClr val="FFC000"/>
                </a:gs>
                <a:gs pos="100000">
                  <a:srgbClr val="0070C0"/>
                </a:gs>
              </a:gsLst>
              <a:lin ang="5400000" scaled="1"/>
            </a:gra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4" name="Rettangolo 3"/>
          <p:cNvSpPr/>
          <p:nvPr/>
        </p:nvSpPr>
        <p:spPr>
          <a:xfrm>
            <a:off x="965982" y="151227"/>
            <a:ext cx="4520419" cy="1938992"/>
          </a:xfrm>
          <a:prstGeom prst="rect">
            <a:avLst/>
          </a:prstGeom>
        </p:spPr>
        <p:txBody>
          <a:bodyPr wrap="square">
            <a:spAutoFit/>
          </a:bodyPr>
          <a:lstStyle/>
          <a:p>
            <a:pPr algn="ctr"/>
            <a:r>
              <a:rPr lang="it-IT" sz="2400" b="1" dirty="0" smtClean="0">
                <a:solidFill>
                  <a:srgbClr val="FFC000"/>
                </a:solidFill>
                <a:latin typeface="Bookman Old Style" panose="02050604050505020204" pitchFamily="18" charset="0"/>
              </a:rPr>
              <a:t>PIANTARE UN ALBERO È UN GESTO MOLTO ANTICO,</a:t>
            </a:r>
          </a:p>
          <a:p>
            <a:pPr algn="ctr"/>
            <a:r>
              <a:rPr lang="it-IT" sz="2400" b="1" dirty="0" smtClean="0">
                <a:solidFill>
                  <a:srgbClr val="FFC000"/>
                </a:solidFill>
                <a:latin typeface="Bookman Old Style" panose="02050604050505020204" pitchFamily="18" charset="0"/>
              </a:rPr>
              <a:t> LO ABBIAMO EREDITATO DA CULTURE LONTANE. </a:t>
            </a:r>
            <a:endParaRPr lang="it-IT" sz="2400" b="1" dirty="0">
              <a:solidFill>
                <a:srgbClr val="FFC000"/>
              </a:solidFill>
              <a:latin typeface="Bookman Old Style" panose="02050604050505020204" pitchFamily="18" charset="0"/>
            </a:endParaRPr>
          </a:p>
        </p:txBody>
      </p:sp>
      <p:sp>
        <p:nvSpPr>
          <p:cNvPr id="5" name="Rettangolo 4"/>
          <p:cNvSpPr/>
          <p:nvPr/>
        </p:nvSpPr>
        <p:spPr>
          <a:xfrm>
            <a:off x="757235" y="2090219"/>
            <a:ext cx="4583923" cy="4228850"/>
          </a:xfrm>
          <a:prstGeom prst="rect">
            <a:avLst/>
          </a:prstGeom>
        </p:spPr>
        <p:txBody>
          <a:bodyPr wrap="square">
            <a:spAutoFit/>
          </a:bodyPr>
          <a:lstStyle/>
          <a:p>
            <a:pPr lvl="0" algn="ctr">
              <a:lnSpc>
                <a:spcPct val="80000"/>
              </a:lnSpc>
            </a:pPr>
            <a:r>
              <a:rPr lang="it-IT" sz="2400" b="1" dirty="0" smtClean="0">
                <a:solidFill>
                  <a:srgbClr val="FFC000"/>
                </a:solidFill>
                <a:latin typeface="Bookman Old Style" panose="02050604050505020204" pitchFamily="18" charset="0"/>
              </a:rPr>
              <a:t>L'ALBERO E I BOSCHI ERANO LEGATI ALLA RELIGIONE ED ERA CONSUETUDINE, CONSACRARE I BOSCHI AL CULTO DELLE DIVINITÀ DELL'EPOCA. NUMEROSE SONO LE TESTIMONIANZE DI QUANTO FOSSE DIFFUSA LA MESSA A DIMORA DI NUOVE PIANTE, IN OCCASIONE DI RICORRENZE, FESTE E AVVENIMENTI.</a:t>
            </a:r>
            <a:endParaRPr lang="it-IT" sz="2400" b="1" dirty="0">
              <a:solidFill>
                <a:srgbClr val="FFC000"/>
              </a:solidFill>
              <a:latin typeface="Bookman Old Style" panose="02050604050505020204" pitchFamily="18" charset="0"/>
            </a:endParaRPr>
          </a:p>
        </p:txBody>
      </p:sp>
      <p:sp>
        <p:nvSpPr>
          <p:cNvPr id="8" name="Pergamena 2 7"/>
          <p:cNvSpPr/>
          <p:nvPr/>
        </p:nvSpPr>
        <p:spPr>
          <a:xfrm>
            <a:off x="7177948" y="137156"/>
            <a:ext cx="4273154" cy="1030461"/>
          </a:xfrm>
          <a:prstGeom prst="horizontalScroll">
            <a:avLst/>
          </a:prstGeom>
          <a:ln w="41275">
            <a:gradFill>
              <a:gsLst>
                <a:gs pos="0">
                  <a:schemeClr val="accent1">
                    <a:lumMod val="5000"/>
                    <a:lumOff val="95000"/>
                  </a:schemeClr>
                </a:gs>
                <a:gs pos="74000">
                  <a:srgbClr val="00B0F0"/>
                </a:gs>
                <a:gs pos="83000">
                  <a:schemeClr val="accent1">
                    <a:lumMod val="45000"/>
                    <a:lumOff val="55000"/>
                  </a:schemeClr>
                </a:gs>
                <a:gs pos="100000">
                  <a:schemeClr val="accent1">
                    <a:lumMod val="30000"/>
                    <a:lumOff val="70000"/>
                  </a:schemeClr>
                </a:gs>
              </a:gsLst>
              <a:lin ang="5400000" scaled="1"/>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9" name="Rettangolo 8"/>
          <p:cNvSpPr/>
          <p:nvPr/>
        </p:nvSpPr>
        <p:spPr>
          <a:xfrm>
            <a:off x="7608841" y="267665"/>
            <a:ext cx="3412629" cy="769441"/>
          </a:xfrm>
          <a:prstGeom prst="rect">
            <a:avLst/>
          </a:prstGeom>
          <a:gradFill>
            <a:gsLst>
              <a:gs pos="0">
                <a:schemeClr val="accent1">
                  <a:lumMod val="5000"/>
                  <a:lumOff val="95000"/>
                </a:schemeClr>
              </a:gs>
              <a:gs pos="74000">
                <a:srgbClr val="002060"/>
              </a:gs>
              <a:gs pos="39000">
                <a:schemeClr val="accent4">
                  <a:lumMod val="60000"/>
                  <a:lumOff val="40000"/>
                </a:schemeClr>
              </a:gs>
              <a:gs pos="36000">
                <a:srgbClr val="FFE597"/>
              </a:gs>
              <a:gs pos="14000">
                <a:schemeClr val="bg1"/>
              </a:gs>
            </a:gsLst>
            <a:lin ang="5400000" scaled="1"/>
          </a:gradFill>
          <a:effectLst>
            <a:softEdge rad="31750"/>
          </a:effectLst>
        </p:spPr>
        <p:txBody>
          <a:bodyPr wrap="square" lIns="91440" tIns="45720" rIns="91440" bIns="45720">
            <a:spAutoFit/>
          </a:bodyPr>
          <a:lstStyle/>
          <a:p>
            <a:pPr algn="ctr"/>
            <a:r>
              <a:rPr lang="it-IT" sz="4400" b="1" cap="none" spc="0" dirty="0" smtClean="0">
                <a:ln w="22225">
                  <a:solidFill>
                    <a:schemeClr val="accent2"/>
                  </a:solidFill>
                  <a:prstDash val="solid"/>
                </a:ln>
                <a:solidFill>
                  <a:schemeClr val="accent2">
                    <a:lumMod val="40000"/>
                    <a:lumOff val="60000"/>
                  </a:schemeClr>
                </a:solidFill>
                <a:effectLst/>
                <a:latin typeface="Bookman Old Style" panose="02050604050505020204" pitchFamily="18" charset="0"/>
              </a:rPr>
              <a:t>Le origini</a:t>
            </a:r>
            <a:endParaRPr lang="it-IT" sz="4400" b="1" cap="none" spc="0" dirty="0">
              <a:ln w="22225">
                <a:solidFill>
                  <a:schemeClr val="accent2"/>
                </a:solidFill>
                <a:prstDash val="solid"/>
              </a:ln>
              <a:solidFill>
                <a:schemeClr val="accent2">
                  <a:lumMod val="40000"/>
                  <a:lumOff val="60000"/>
                </a:schemeClr>
              </a:solidFill>
              <a:effectLst/>
              <a:latin typeface="Bookman Old Style" panose="02050604050505020204" pitchFamily="18" charset="0"/>
            </a:endParaRPr>
          </a:p>
        </p:txBody>
      </p:sp>
      <p:pic>
        <p:nvPicPr>
          <p:cNvPr id="10" name="Immagin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312" y="1789600"/>
            <a:ext cx="5018032" cy="3753070"/>
          </a:xfrm>
          <a:prstGeom prst="rect">
            <a:avLst/>
          </a:prstGeom>
          <a:effectLst>
            <a:glow rad="228600">
              <a:schemeClr val="accent4">
                <a:satMod val="175000"/>
                <a:alpha val="40000"/>
              </a:schemeClr>
            </a:glow>
          </a:effectLst>
          <a:scene3d>
            <a:camera prst="orthographicFront"/>
            <a:lightRig rig="threePt" dir="t"/>
          </a:scene3d>
          <a:sp3d>
            <a:bevelT prst="angle"/>
          </a:sp3d>
        </p:spPr>
      </p:pic>
      <p:sp>
        <p:nvSpPr>
          <p:cNvPr id="11" name="Ritardo 10"/>
          <p:cNvSpPr/>
          <p:nvPr/>
        </p:nvSpPr>
        <p:spPr>
          <a:xfrm>
            <a:off x="6438312" y="1120723"/>
            <a:ext cx="5603633" cy="5586048"/>
          </a:xfrm>
          <a:prstGeom prst="flowChartDelay">
            <a:avLst/>
          </a:prstGeom>
          <a:solidFill>
            <a:schemeClr val="lt1">
              <a:alpha val="77000"/>
            </a:schemeClr>
          </a:solidFill>
          <a:ln w="50800">
            <a:solidFill>
              <a:srgbClr val="0070C0">
                <a:alpha val="77000"/>
              </a:srgbClr>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lvl="0" algn="ctr"/>
            <a:endParaRPr lang="it-IT" sz="2000" b="1" dirty="0" smtClean="0">
              <a:solidFill>
                <a:srgbClr val="990099"/>
              </a:solidFill>
              <a:latin typeface="Bookman Old Style" panose="02050604050505020204" pitchFamily="18" charset="0"/>
            </a:endParaRPr>
          </a:p>
          <a:p>
            <a:pPr lvl="0" algn="ctr"/>
            <a:r>
              <a:rPr lang="it-IT" sz="2000" b="1" dirty="0" smtClean="0">
                <a:solidFill>
                  <a:srgbClr val="990099"/>
                </a:solidFill>
                <a:latin typeface="Bookman Old Style" panose="02050604050505020204" pitchFamily="18" charset="0"/>
              </a:rPr>
              <a:t>NELLA SECONDA METÀ DELL'OTTOCENTO, SI MANIFESTÒ LA NECESSITÀ DI EDUCARE LA POPOLAZIONE AL RISPETTO E ALL'AMORE VERSO LA NATURA. IN PARTICOLARE VERSO GLI ALBERI</a:t>
            </a:r>
            <a:r>
              <a:rPr lang="it-IT" sz="2000" b="1" dirty="0" smtClean="0">
                <a:solidFill>
                  <a:srgbClr val="990099"/>
                </a:solidFill>
              </a:rPr>
              <a:t>. </a:t>
            </a:r>
          </a:p>
          <a:p>
            <a:pPr algn="ctr"/>
            <a:r>
              <a:rPr lang="it-IT" sz="2000" b="1" dirty="0" smtClean="0">
                <a:solidFill>
                  <a:srgbClr val="990099"/>
                </a:solidFill>
                <a:latin typeface="Bookman Old Style" panose="02050604050505020204" pitchFamily="18" charset="0"/>
              </a:rPr>
              <a:t>IN EPOCA MODERNA, QUESTA NECESSITÀ SI CONCRETIZZÒ PER LA PRIMA VOLTA IN ALCUNI STATI DEL NORD AMERICA, QUANDO, COME CONSEGUENZA DI DISASTROSI DISBOSCAMENTI, LARGA PARTE DEL TERRITORIO FU COLPITA DA SPAVENTOSE INONDAZIONI.</a:t>
            </a:r>
          </a:p>
          <a:p>
            <a:pPr lvl="0" algn="ctr"/>
            <a:endParaRPr lang="it-IT" sz="2000" b="1" dirty="0">
              <a:solidFill>
                <a:srgbClr val="990099"/>
              </a:solidFill>
              <a:latin typeface="Bookman Old Style" panose="02050604050505020204" pitchFamily="18" charset="0"/>
            </a:endParaRPr>
          </a:p>
        </p:txBody>
      </p:sp>
    </p:spTree>
    <p:extLst>
      <p:ext uri="{BB962C8B-B14F-4D97-AF65-F5344CB8AC3E}">
        <p14:creationId xmlns:p14="http://schemas.microsoft.com/office/powerpoint/2010/main" val="40664246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3" presetClass="entr" presetSubtype="16"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plus(in)">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8" grpId="0" animBg="1"/>
      <p:bldP spid="9"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CFF"/>
            </a:gs>
            <a:gs pos="74000">
              <a:srgbClr val="FF6600"/>
            </a:gs>
            <a:gs pos="39000">
              <a:schemeClr val="accent4">
                <a:lumMod val="60000"/>
                <a:lumOff val="40000"/>
              </a:schemeClr>
            </a:gs>
            <a:gs pos="36000">
              <a:srgbClr val="FFE597"/>
            </a:gs>
            <a:gs pos="14000">
              <a:schemeClr val="bg1"/>
            </a:gs>
          </a:gsLst>
          <a:lin ang="5400000" scaled="1"/>
          <a:tileRect/>
        </a:gradFill>
        <a:effectLst/>
      </p:bgPr>
    </p:bg>
    <p:spTree>
      <p:nvGrpSpPr>
        <p:cNvPr id="1" name=""/>
        <p:cNvGrpSpPr/>
        <p:nvPr/>
      </p:nvGrpSpPr>
      <p:grpSpPr>
        <a:xfrm>
          <a:off x="0" y="0"/>
          <a:ext cx="0" cy="0"/>
          <a:chOff x="0" y="0"/>
          <a:chExt cx="0" cy="0"/>
        </a:xfrm>
      </p:grpSpPr>
      <p:pic>
        <p:nvPicPr>
          <p:cNvPr id="1026" name="Picture 2" descr="Festa degli alberi - Storia e Memoria di Bolog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541"/>
            <a:ext cx="6079194" cy="6611815"/>
          </a:xfrm>
          <a:prstGeom prst="rect">
            <a:avLst/>
          </a:prstGeom>
          <a:noFill/>
          <a:effectLst>
            <a:softEdge rad="165100"/>
          </a:effectLst>
          <a:scene3d>
            <a:camera prst="isometricOffAxis1Right"/>
            <a:lightRig rig="threePt" dir="t"/>
          </a:scene3d>
          <a:extLst>
            <a:ext uri="{909E8E84-426E-40DD-AFC4-6F175D3DCCD1}">
              <a14:hiddenFill xmlns:a14="http://schemas.microsoft.com/office/drawing/2010/main">
                <a:solidFill>
                  <a:srgbClr val="FFFFFF"/>
                </a:solidFill>
              </a14:hiddenFill>
            </a:ext>
          </a:extLst>
        </p:spPr>
      </p:pic>
      <p:pic>
        <p:nvPicPr>
          <p:cNvPr id="1028" name="Picture 4" descr="La nostra festa degli alberi – Pescasseroli è 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4702" y="520504"/>
            <a:ext cx="5917809" cy="3854360"/>
          </a:xfrm>
          <a:prstGeom prst="rect">
            <a:avLst/>
          </a:prstGeom>
          <a:noFill/>
          <a:effectLst>
            <a:softEdge rad="177800"/>
          </a:effectLst>
          <a:scene3d>
            <a:camera prst="isometricOffAxis2Left"/>
            <a:lightRig rig="threePt" dir="t"/>
          </a:scene3d>
          <a:extLst>
            <a:ext uri="{909E8E84-426E-40DD-AFC4-6F175D3DCCD1}">
              <a14:hiddenFill xmlns:a14="http://schemas.microsoft.com/office/drawing/2010/main">
                <a:solidFill>
                  <a:srgbClr val="FFFFFF"/>
                </a:solidFill>
              </a14:hiddenFill>
            </a:ext>
          </a:extLst>
        </p:spPr>
      </p:pic>
      <p:sp>
        <p:nvSpPr>
          <p:cNvPr id="2" name="Onda 2 1"/>
          <p:cNvSpPr/>
          <p:nvPr/>
        </p:nvSpPr>
        <p:spPr>
          <a:xfrm>
            <a:off x="140677" y="1"/>
            <a:ext cx="11366695" cy="1083212"/>
          </a:xfrm>
          <a:prstGeom prst="doubleWave">
            <a:avLst/>
          </a:prstGeom>
          <a:solidFill>
            <a:schemeClr val="lt1">
              <a:alpha val="52000"/>
            </a:schemeClr>
          </a:solidFill>
          <a:ln w="47625">
            <a:gradFill>
              <a:gsLst>
                <a:gs pos="0">
                  <a:srgbClr val="FF6600"/>
                </a:gs>
                <a:gs pos="74000">
                  <a:srgbClr val="0070C0"/>
                </a:gs>
                <a:gs pos="83000">
                  <a:srgbClr val="7030A0"/>
                </a:gs>
                <a:gs pos="100000">
                  <a:srgbClr val="FF0066"/>
                </a:gs>
              </a:gsLst>
              <a:lin ang="5400000" scaled="1"/>
            </a:gradFill>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70000"/>
              </a:lnSpc>
            </a:pPr>
            <a:r>
              <a:rPr lang="it-IT" sz="2000" b="1" dirty="0" smtClean="0">
                <a:solidFill>
                  <a:srgbClr val="C00000"/>
                </a:solidFill>
                <a:latin typeface="Bookman Old Style" panose="02050604050505020204" pitchFamily="18" charset="0"/>
              </a:rPr>
              <a:t>IL 21 NOVEMBRE SI FESTEGGIA LA GIORNATA DELL’ALBERO, ISTITUITA COME RICORRENZA NAZIONALE CON UNA LEGGE DELLA REPUBBLICA ENTRATA IN VIGORE NEL FEBBRAIO DEL 2013</a:t>
            </a:r>
            <a:r>
              <a:rPr lang="it-IT" sz="2000" b="1" dirty="0">
                <a:solidFill>
                  <a:srgbClr val="C00000"/>
                </a:solidFill>
                <a:latin typeface="Bookman Old Style" panose="02050604050505020204" pitchFamily="18" charset="0"/>
              </a:rPr>
              <a:t>.</a:t>
            </a:r>
            <a:endParaRPr lang="it-IT" sz="2000" b="1" dirty="0">
              <a:solidFill>
                <a:srgbClr val="00B0F0"/>
              </a:solidFill>
              <a:latin typeface="Bookman Old Style" panose="02050604050505020204" pitchFamily="18" charset="0"/>
            </a:endParaRPr>
          </a:p>
        </p:txBody>
      </p:sp>
      <p:sp>
        <p:nvSpPr>
          <p:cNvPr id="3" name="Elaborazione alternativa 2"/>
          <p:cNvSpPr/>
          <p:nvPr/>
        </p:nvSpPr>
        <p:spPr>
          <a:xfrm>
            <a:off x="312031" y="2099601"/>
            <a:ext cx="11305341" cy="1427871"/>
          </a:xfrm>
          <a:prstGeom prst="flowChartAlternateProcess">
            <a:avLst/>
          </a:prstGeom>
          <a:solidFill>
            <a:schemeClr val="lt1">
              <a:alpha val="69000"/>
            </a:schemeClr>
          </a:solidFill>
          <a:ln w="53975">
            <a:solidFill>
              <a:srgbClr val="FFC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it-IT" b="1" dirty="0" smtClean="0">
                <a:solidFill>
                  <a:srgbClr val="C00000"/>
                </a:solidFill>
                <a:latin typeface="Bookman Old Style" panose="02050604050505020204" pitchFamily="18" charset="0"/>
              </a:rPr>
              <a:t>IN ITALIA LA PRIMA "FESTA DELL'ALBERO" FU CELEBRATA NEL 1898 PER INIZIATIVA DELLO STATISTA GUIDO BACCELLI QUANDO RICOPRIVA LA CARICA DI MINISTRO DELLA PUBBLICA ISTRUZIONE. NELLA LEGGE FORESTALE DEL 1923 ESSA FU ISTITUZIONALIZZATA NELL'ART. 104</a:t>
            </a:r>
            <a:endParaRPr lang="it-IT" b="1" dirty="0">
              <a:solidFill>
                <a:srgbClr val="C00000"/>
              </a:solidFill>
              <a:latin typeface="Bookman Old Style" panose="02050604050505020204" pitchFamily="18" charset="0"/>
            </a:endParaRPr>
          </a:p>
        </p:txBody>
      </p:sp>
      <p:sp>
        <p:nvSpPr>
          <p:cNvPr id="4" name="Onda 1 3"/>
          <p:cNvSpPr/>
          <p:nvPr/>
        </p:nvSpPr>
        <p:spPr>
          <a:xfrm>
            <a:off x="5472332" y="3527473"/>
            <a:ext cx="6719668" cy="3196884"/>
          </a:xfrm>
          <a:prstGeom prst="wave">
            <a:avLst/>
          </a:prstGeom>
          <a:solidFill>
            <a:schemeClr val="bg1">
              <a:alpha val="69000"/>
            </a:schemeClr>
          </a:solidFill>
          <a:ln w="57150">
            <a:gradFill>
              <a:gsLst>
                <a:gs pos="0">
                  <a:srgbClr val="FFFF00"/>
                </a:gs>
                <a:gs pos="40000">
                  <a:srgbClr val="7030A0"/>
                </a:gs>
                <a:gs pos="83000">
                  <a:schemeClr val="accent6">
                    <a:lumMod val="50000"/>
                  </a:schemeClr>
                </a:gs>
                <a:gs pos="100000">
                  <a:srgbClr val="0070C0"/>
                </a:gs>
              </a:gsLst>
              <a:lin ang="5400000" scaled="1"/>
            </a:gra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it-IT" b="1" dirty="0" smtClean="0">
                <a:solidFill>
                  <a:srgbClr val="C00000"/>
                </a:solidFill>
                <a:latin typeface="Bookman Old Style" panose="02050604050505020204" pitchFamily="18" charset="0"/>
              </a:rPr>
              <a:t>NEL 1951 UNA CIRCOLARE DEL MINISTERO DELL'AGRICOLTURA E DELLE FORESTE STABILIVA CHE LA "FESTA DELL'ALBERO" SI DOVESSE SVOLGERE IL 21 NOVEMBRE DI OGNI ANNO, CON POSSIBILITÀ DI DIFFERIRE TALE DATA AL 21 MARZO NEI COMUNI DI ALTA MONTAGNA</a:t>
            </a:r>
            <a:endParaRPr lang="it-IT" b="1" dirty="0">
              <a:solidFill>
                <a:srgbClr val="C00000"/>
              </a:solidFill>
              <a:latin typeface="Bookman Old Style" panose="02050604050505020204" pitchFamily="18" charset="0"/>
            </a:endParaRPr>
          </a:p>
        </p:txBody>
      </p:sp>
    </p:spTree>
    <p:extLst>
      <p:ext uri="{BB962C8B-B14F-4D97-AF65-F5344CB8AC3E}">
        <p14:creationId xmlns:p14="http://schemas.microsoft.com/office/powerpoint/2010/main" val="24337062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barn(inVertical)">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strips(down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heckerboard(across)">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2">
                <a:lumMod val="75000"/>
              </a:schemeClr>
            </a:gs>
            <a:gs pos="39000">
              <a:schemeClr val="accent4">
                <a:lumMod val="60000"/>
                <a:lumOff val="40000"/>
              </a:schemeClr>
            </a:gs>
            <a:gs pos="36000">
              <a:srgbClr val="FFE597"/>
            </a:gs>
            <a:gs pos="14000">
              <a:schemeClr val="bg1"/>
            </a:gs>
          </a:gsLst>
          <a:lin ang="5400000" scaled="1"/>
          <a:tileRect/>
        </a:gradFill>
        <a:effectLst/>
      </p:bgPr>
    </p:bg>
    <p:spTree>
      <p:nvGrpSpPr>
        <p:cNvPr id="1" name=""/>
        <p:cNvGrpSpPr/>
        <p:nvPr/>
      </p:nvGrpSpPr>
      <p:grpSpPr>
        <a:xfrm>
          <a:off x="0" y="0"/>
          <a:ext cx="0" cy="0"/>
          <a:chOff x="0" y="0"/>
          <a:chExt cx="0" cy="0"/>
        </a:xfrm>
      </p:grpSpPr>
      <p:sp>
        <p:nvSpPr>
          <p:cNvPr id="9" name="Rettangolo 8"/>
          <p:cNvSpPr/>
          <p:nvPr/>
        </p:nvSpPr>
        <p:spPr>
          <a:xfrm>
            <a:off x="142705" y="-1"/>
            <a:ext cx="11440953"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it-IT" sz="4800" b="1" cap="none" spc="0" dirty="0" smtClean="0">
                <a:ln/>
                <a:solidFill>
                  <a:srgbClr val="FF66FF"/>
                </a:solidFill>
                <a:effectLst/>
                <a:latin typeface="Bradley Hand ITC" panose="03070402050302030203" pitchFamily="66" charset="0"/>
              </a:rPr>
              <a:t>L’ALBERO DEL RICORDO E DELLA VITA</a:t>
            </a:r>
            <a:endParaRPr lang="it-IT" sz="4800" b="1" cap="none" spc="0" dirty="0">
              <a:ln/>
              <a:solidFill>
                <a:srgbClr val="FF66FF"/>
              </a:solidFill>
              <a:effectLst/>
              <a:latin typeface="Bradley Hand ITC" panose="03070402050302030203" pitchFamily="66" charset="0"/>
            </a:endParaRPr>
          </a:p>
        </p:txBody>
      </p:sp>
      <p:sp>
        <p:nvSpPr>
          <p:cNvPr id="10" name="Angolo ripiegato 9"/>
          <p:cNvSpPr/>
          <p:nvPr/>
        </p:nvSpPr>
        <p:spPr>
          <a:xfrm>
            <a:off x="439133" y="846066"/>
            <a:ext cx="5289452" cy="5893361"/>
          </a:xfrm>
          <a:prstGeom prst="foldedCorner">
            <a:avLst/>
          </a:prstGeom>
          <a:ln w="53975">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2400" b="1" dirty="0" smtClean="0">
              <a:solidFill>
                <a:srgbClr val="002060"/>
              </a:solidFill>
              <a:latin typeface="Bradley Hand ITC" panose="03070402050302030203" pitchFamily="66" charset="0"/>
            </a:endParaRPr>
          </a:p>
          <a:p>
            <a:pPr algn="ctr"/>
            <a:r>
              <a:rPr lang="it-IT" sz="2400" b="1" dirty="0" smtClean="0">
                <a:solidFill>
                  <a:srgbClr val="002060"/>
                </a:solidFill>
                <a:latin typeface="Bradley Hand ITC" panose="03070402050302030203" pitchFamily="66" charset="0"/>
              </a:rPr>
              <a:t>NELLA NOSTRA TRADIZIONE CULTURALE GLI ALBERI:</a:t>
            </a:r>
            <a:endParaRPr lang="it-IT" sz="2400" b="1" dirty="0" smtClean="0">
              <a:solidFill>
                <a:srgbClr val="00B0F0"/>
              </a:solidFill>
              <a:latin typeface="Bradley Hand ITC" panose="03070402050302030203" pitchFamily="66" charset="0"/>
            </a:endParaRPr>
          </a:p>
          <a:p>
            <a:pPr algn="ctr"/>
            <a:r>
              <a:rPr lang="it-IT" sz="2800" b="1" dirty="0" smtClean="0">
                <a:solidFill>
                  <a:srgbClr val="00B0F0"/>
                </a:solidFill>
                <a:latin typeface="Bradley Hand ITC" panose="03070402050302030203" pitchFamily="66" charset="0"/>
              </a:rPr>
              <a:t>rappresentano </a:t>
            </a:r>
            <a:r>
              <a:rPr lang="it-IT" sz="2800" b="1" dirty="0">
                <a:solidFill>
                  <a:srgbClr val="00B0F0"/>
                </a:solidFill>
                <a:latin typeface="Bradley Hand ITC" panose="03070402050302030203" pitchFamily="66" charset="0"/>
              </a:rPr>
              <a:t>il ricordo dei defunti, precisamente dei caduti della Grande Guerra. </a:t>
            </a:r>
            <a:endParaRPr lang="it-IT" sz="2800" b="1" dirty="0" smtClean="0">
              <a:solidFill>
                <a:srgbClr val="00B0F0"/>
              </a:solidFill>
              <a:latin typeface="Bradley Hand ITC" panose="03070402050302030203" pitchFamily="66" charset="0"/>
            </a:endParaRPr>
          </a:p>
          <a:p>
            <a:pPr algn="ctr"/>
            <a:r>
              <a:rPr lang="it-IT" sz="2800" b="1" dirty="0" smtClean="0">
                <a:solidFill>
                  <a:srgbClr val="00B0F0"/>
                </a:solidFill>
                <a:latin typeface="Bradley Hand ITC" panose="03070402050302030203" pitchFamily="66" charset="0"/>
              </a:rPr>
              <a:t>Essi </a:t>
            </a:r>
            <a:r>
              <a:rPr lang="it-IT" sz="2800" b="1" dirty="0">
                <a:solidFill>
                  <a:srgbClr val="00B0F0"/>
                </a:solidFill>
                <a:latin typeface="Bradley Hand ITC" panose="03070402050302030203" pitchFamily="66" charset="0"/>
              </a:rPr>
              <a:t>svolsero un’importante azione consolatoria per i parenti rimasti in vita. </a:t>
            </a:r>
            <a:endParaRPr lang="it-IT" sz="2800" b="1" dirty="0" smtClean="0">
              <a:solidFill>
                <a:srgbClr val="00B0F0"/>
              </a:solidFill>
              <a:latin typeface="Bradley Hand ITC" panose="03070402050302030203" pitchFamily="66" charset="0"/>
            </a:endParaRPr>
          </a:p>
          <a:p>
            <a:pPr lvl="0" algn="ctr">
              <a:lnSpc>
                <a:spcPct val="90000"/>
              </a:lnSpc>
              <a:spcBef>
                <a:spcPts val="1000"/>
              </a:spcBef>
              <a:buSzPct val="100000"/>
            </a:pPr>
            <a:r>
              <a:rPr lang="it-IT" sz="2800" b="1" dirty="0" smtClean="0">
                <a:solidFill>
                  <a:srgbClr val="FF66FF"/>
                </a:solidFill>
                <a:latin typeface="Bradley Hand ITC" panose="03070402050302030203" pitchFamily="66" charset="0"/>
              </a:rPr>
              <a:t> </a:t>
            </a:r>
            <a:r>
              <a:rPr lang="it-IT" sz="2800" b="1" dirty="0">
                <a:solidFill>
                  <a:srgbClr val="FF66FF"/>
                </a:solidFill>
                <a:latin typeface="Bradley Hand ITC" panose="03070402050302030203" pitchFamily="66" charset="0"/>
              </a:rPr>
              <a:t>S</a:t>
            </a:r>
            <a:r>
              <a:rPr lang="it-IT" sz="2800" b="1" dirty="0" smtClean="0">
                <a:solidFill>
                  <a:srgbClr val="FF66FF"/>
                </a:solidFill>
                <a:latin typeface="Bradley Hand ITC" panose="03070402050302030203" pitchFamily="66" charset="0"/>
              </a:rPr>
              <a:t>imboleggiano </a:t>
            </a:r>
            <a:r>
              <a:rPr lang="it-IT" sz="2800" b="1" dirty="0">
                <a:solidFill>
                  <a:srgbClr val="FF66FF"/>
                </a:solidFill>
                <a:latin typeface="Bradley Hand ITC" panose="03070402050302030203" pitchFamily="66" charset="0"/>
              </a:rPr>
              <a:t>anche la nascita, </a:t>
            </a:r>
            <a:r>
              <a:rPr lang="it-IT" sz="2800" b="1" dirty="0" smtClean="0">
                <a:solidFill>
                  <a:srgbClr val="FF66FF"/>
                </a:solidFill>
                <a:latin typeface="Bradley Hand ITC" panose="03070402050302030203" pitchFamily="66" charset="0"/>
              </a:rPr>
              <a:t>di </a:t>
            </a:r>
            <a:r>
              <a:rPr lang="it-IT" sz="2800" b="1" dirty="0">
                <a:solidFill>
                  <a:srgbClr val="FF66FF"/>
                </a:solidFill>
                <a:latin typeface="Bradley Hand ITC" panose="03070402050302030203" pitchFamily="66" charset="0"/>
              </a:rPr>
              <a:t>una nuova vita.</a:t>
            </a:r>
          </a:p>
          <a:p>
            <a:pPr lvl="0" algn="ctr">
              <a:lnSpc>
                <a:spcPct val="90000"/>
              </a:lnSpc>
              <a:spcBef>
                <a:spcPts val="1000"/>
              </a:spcBef>
              <a:buSzPct val="100000"/>
            </a:pPr>
            <a:r>
              <a:rPr lang="it-IT" sz="2800" b="1" dirty="0">
                <a:solidFill>
                  <a:srgbClr val="FF66FF"/>
                </a:solidFill>
                <a:latin typeface="Bradley Hand ITC" panose="03070402050302030203" pitchFamily="66" charset="0"/>
              </a:rPr>
              <a:t>Per omaggiarla vengono piantati nei comuni nuovi </a:t>
            </a:r>
            <a:r>
              <a:rPr lang="it-IT" sz="2800" b="1" dirty="0" smtClean="0">
                <a:solidFill>
                  <a:srgbClr val="FF66FF"/>
                </a:solidFill>
                <a:latin typeface="Bradley Hand ITC" panose="03070402050302030203" pitchFamily="66" charset="0"/>
              </a:rPr>
              <a:t>alberi.</a:t>
            </a:r>
            <a:endParaRPr lang="it-IT" sz="2400" b="1" dirty="0">
              <a:solidFill>
                <a:srgbClr val="FF66FF"/>
              </a:solidFill>
              <a:latin typeface="Bradley Hand ITC" panose="03070402050302030203" pitchFamily="66" charset="0"/>
            </a:endParaRPr>
          </a:p>
        </p:txBody>
      </p:sp>
      <p:pic>
        <p:nvPicPr>
          <p:cNvPr id="2054" name="Picture 6" descr="Mornese, gli alberi monumento vivente per i caduti della Grande Guerra - La  Stam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3996" y="668715"/>
            <a:ext cx="5747273" cy="3108961"/>
          </a:xfrm>
          <a:prstGeom prst="rect">
            <a:avLst/>
          </a:prstGeom>
          <a:noFill/>
          <a:effectLst>
            <a:softEdge rad="127000"/>
          </a:effectLst>
          <a:scene3d>
            <a:camera prst="perspectiveRight"/>
            <a:lightRig rig="threePt" dir="t"/>
          </a:scene3d>
          <a:extLst>
            <a:ext uri="{909E8E84-426E-40DD-AFC4-6F175D3DCCD1}">
              <a14:hiddenFill xmlns:a14="http://schemas.microsoft.com/office/drawing/2010/main">
                <a:solidFill>
                  <a:srgbClr val="FFFFFF"/>
                </a:solidFill>
              </a14:hiddenFill>
            </a:ext>
          </a:extLst>
        </p:spPr>
      </p:pic>
      <p:pic>
        <p:nvPicPr>
          <p:cNvPr id="2060" name="Picture 12" descr="Se le foglie della pianta del limone si arricciano ecco come evitarlo -  Proiezioni di B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9504" y="4028898"/>
            <a:ext cx="5474154" cy="2794414"/>
          </a:xfrm>
          <a:prstGeom prst="ellipse">
            <a:avLst/>
          </a:prstGeom>
          <a:ln w="190500" cap="rnd">
            <a:solidFill>
              <a:srgbClr val="92D050"/>
            </a:solidFill>
            <a:prstDash val="solid"/>
          </a:ln>
          <a:effectLst>
            <a:outerShdw blurRad="127000" algn="bl" rotWithShape="0">
              <a:srgbClr val="000000"/>
            </a:outerShdw>
            <a:reflection stA="96000" endPos="65000" dist="50800" dir="5400000" sy="-100000" algn="bl" rotWithShape="0"/>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8" name="Picture 8" descr="Frasi d&amp;#39;auguri per la nascita - Nostrofiglio.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7946" y="4770954"/>
            <a:ext cx="2619375" cy="1743076"/>
          </a:xfrm>
          <a:prstGeom prst="rect">
            <a:avLst/>
          </a:prstGeom>
          <a:noFill/>
          <a:effectLst>
            <a:softEdge rad="304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46664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circle(in)">
                                      <p:cBhvr>
                                        <p:cTn id="12" dur="2000"/>
                                        <p:tgtEl>
                                          <p:spTgt spid="205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ox(in)">
                                      <p:cBhvr>
                                        <p:cTn id="2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FFCCFF"/>
            </a:gs>
            <a:gs pos="39000">
              <a:schemeClr val="accent4">
                <a:lumMod val="60000"/>
                <a:lumOff val="40000"/>
              </a:schemeClr>
            </a:gs>
            <a:gs pos="64000">
              <a:schemeClr val="bg1"/>
            </a:gs>
            <a:gs pos="14000">
              <a:schemeClr val="bg1"/>
            </a:gs>
          </a:gsLst>
          <a:lin ang="5400000" scaled="1"/>
          <a:tileRect/>
        </a:gra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064" y="154745"/>
            <a:ext cx="3977640" cy="5303520"/>
          </a:xfrm>
          <a:prstGeom prst="rect">
            <a:avLst/>
          </a:prstGeom>
          <a:ln w="28575">
            <a:solidFill>
              <a:srgbClr val="92D050"/>
            </a:solidFill>
          </a:ln>
          <a:effectLst>
            <a:glow rad="228600">
              <a:schemeClr val="accent6">
                <a:satMod val="175000"/>
                <a:alpha val="40000"/>
              </a:schemeClr>
            </a:glow>
          </a:effectLst>
          <a:scene3d>
            <a:camera prst="orthographicFront"/>
            <a:lightRig rig="threePt" dir="t"/>
          </a:scene3d>
          <a:sp3d>
            <a:bevelT/>
          </a:sp3d>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0853" y="1301262"/>
            <a:ext cx="3903785" cy="5205046"/>
          </a:xfrm>
          <a:prstGeom prst="rect">
            <a:avLst/>
          </a:prstGeom>
          <a:solidFill>
            <a:srgbClr val="FF66FF">
              <a:alpha val="99000"/>
            </a:srgbClr>
          </a:solidFill>
          <a:ln w="41275">
            <a:solidFill>
              <a:srgbClr val="00FFFF">
                <a:alpha val="95000"/>
              </a:srgbClr>
            </a:solidFill>
          </a:ln>
          <a:effectLst>
            <a:glow rad="139700">
              <a:schemeClr val="accent5">
                <a:satMod val="175000"/>
                <a:alpha val="40000"/>
              </a:schemeClr>
            </a:glow>
          </a:effectLst>
          <a:scene3d>
            <a:camera prst="orthographicFront"/>
            <a:lightRig rig="threePt" dir="t"/>
          </a:scene3d>
          <a:sp3d>
            <a:bevelT w="165100" prst="coolSlant"/>
          </a:sp3d>
        </p:spPr>
      </p:pic>
      <p:pic>
        <p:nvPicPr>
          <p:cNvPr id="7" name="Immagine 6"/>
          <p:cNvPicPr>
            <a:picLocks noChangeAspect="1"/>
          </p:cNvPicPr>
          <p:nvPr/>
        </p:nvPicPr>
        <p:blipFill rotWithShape="1">
          <a:blip r:embed="rId4" cstate="print">
            <a:extLst>
              <a:ext uri="{28A0092B-C50C-407E-A947-70E740481C1C}">
                <a14:useLocalDpi xmlns:a14="http://schemas.microsoft.com/office/drawing/2010/main" val="0"/>
              </a:ext>
            </a:extLst>
          </a:blip>
          <a:srcRect l="-626" t="10926" r="1820" b="-304"/>
          <a:stretch/>
        </p:blipFill>
        <p:spPr>
          <a:xfrm rot="1020130">
            <a:off x="7112072" y="756430"/>
            <a:ext cx="4604219" cy="3270400"/>
          </a:xfrm>
          <a:prstGeom prst="rect">
            <a:avLst/>
          </a:prstGeom>
          <a:ln w="50800">
            <a:solidFill>
              <a:schemeClr val="bg1"/>
            </a:solidFill>
          </a:ln>
          <a:effectLst>
            <a:glow rad="203200">
              <a:schemeClr val="accent4">
                <a:satMod val="175000"/>
                <a:alpha val="40000"/>
              </a:schemeClr>
            </a:glow>
            <a:softEdge rad="12700"/>
          </a:effectLst>
        </p:spPr>
      </p:pic>
      <p:pic>
        <p:nvPicPr>
          <p:cNvPr id="9" name="Immagine 8"/>
          <p:cNvPicPr>
            <a:picLocks noChangeAspect="1"/>
          </p:cNvPicPr>
          <p:nvPr/>
        </p:nvPicPr>
        <p:blipFill rotWithShape="1">
          <a:blip r:embed="rId5">
            <a:extLst>
              <a:ext uri="{28A0092B-C50C-407E-A947-70E740481C1C}">
                <a14:useLocalDpi xmlns:a14="http://schemas.microsoft.com/office/drawing/2010/main" val="0"/>
              </a:ext>
            </a:extLst>
          </a:blip>
          <a:srcRect l="2596" t="17436" r="7345" b="9539"/>
          <a:stretch/>
        </p:blipFill>
        <p:spPr>
          <a:xfrm>
            <a:off x="-19995" y="0"/>
            <a:ext cx="12211995" cy="6857999"/>
          </a:xfrm>
          <a:prstGeom prst="round2DiagRect">
            <a:avLst>
              <a:gd name="adj1" fmla="val 16667"/>
              <a:gd name="adj2" fmla="val 0"/>
            </a:avLst>
          </a:prstGeom>
          <a:ln w="88900" cap="sq">
            <a:solidFill>
              <a:srgbClr val="00B0F0"/>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57828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edge">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002060"/>
            </a:gs>
            <a:gs pos="39000">
              <a:schemeClr val="accent4">
                <a:lumMod val="60000"/>
                <a:lumOff val="40000"/>
              </a:schemeClr>
            </a:gs>
            <a:gs pos="36000">
              <a:srgbClr val="FFE597"/>
            </a:gs>
            <a:gs pos="71000">
              <a:schemeClr val="bg1"/>
            </a:gs>
          </a:gsLst>
          <a:lin ang="13500000" scaled="1"/>
          <a:tileRect/>
        </a:gra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273"/>
            <a:ext cx="12192000" cy="6859407"/>
          </a:xfrm>
          <a:prstGeom prst="rect">
            <a:avLst/>
          </a:prstGeom>
          <a:ln w="79375" cmpd="thickThi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
        <p:nvSpPr>
          <p:cNvPr id="3" name="Pentagono 2"/>
          <p:cNvSpPr/>
          <p:nvPr/>
        </p:nvSpPr>
        <p:spPr>
          <a:xfrm>
            <a:off x="450166" y="253217"/>
            <a:ext cx="11465169" cy="2813539"/>
          </a:xfrm>
          <a:prstGeom prst="homePlate">
            <a:avLst/>
          </a:prstGeom>
          <a:solidFill>
            <a:srgbClr val="FFCCFF"/>
          </a:solidFill>
          <a:ln w="66675">
            <a:gradFill>
              <a:gsLst>
                <a:gs pos="0">
                  <a:srgbClr val="00206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accent6">
                    <a:lumMod val="50000"/>
                  </a:schemeClr>
                </a:solidFill>
                <a:latin typeface="Harrington" panose="04040505050A02020702" pitchFamily="82" charset="0"/>
              </a:rPr>
              <a:t>La Festa dell’Albero è una campagna di Legambiente giunta alla sua XIV° edizione. </a:t>
            </a:r>
          </a:p>
          <a:p>
            <a:pPr algn="ctr"/>
            <a:r>
              <a:rPr lang="it-IT" sz="2400" b="1" dirty="0">
                <a:solidFill>
                  <a:schemeClr val="accent6">
                    <a:lumMod val="50000"/>
                  </a:schemeClr>
                </a:solidFill>
                <a:latin typeface="Harrington" panose="04040505050A02020702" pitchFamily="82" charset="0"/>
              </a:rPr>
              <a:t>Ogni anno l’obiettivo è mettere a dimora nuovi alberi che diano un aspetto rigoglioso e di benessere al territorio, e contribuire al raggiungimento degli obiettivi fissati dal protocollo di Kyoto, che impegna i 169 paesi firmatari a ridurre le emissioni di gas serra almeno del 5% rispetto al 1990.</a:t>
            </a:r>
          </a:p>
        </p:txBody>
      </p:sp>
      <p:sp>
        <p:nvSpPr>
          <p:cNvPr id="4" name="Pentagono 3"/>
          <p:cNvSpPr/>
          <p:nvPr/>
        </p:nvSpPr>
        <p:spPr>
          <a:xfrm rot="10800000">
            <a:off x="450166" y="3711526"/>
            <a:ext cx="11465169" cy="2686930"/>
          </a:xfrm>
          <a:prstGeom prst="homePlate">
            <a:avLst/>
          </a:prstGeom>
          <a:solidFill>
            <a:srgbClr val="92D050"/>
          </a:solidFill>
          <a:ln w="73025">
            <a:gradFill>
              <a:gsLst>
                <a:gs pos="0">
                  <a:schemeClr val="accent6">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1899138" y="4270161"/>
            <a:ext cx="9448799" cy="1569660"/>
          </a:xfrm>
          <a:prstGeom prst="rect">
            <a:avLst/>
          </a:prstGeom>
        </p:spPr>
        <p:txBody>
          <a:bodyPr wrap="square">
            <a:spAutoFit/>
          </a:bodyPr>
          <a:lstStyle/>
          <a:p>
            <a:pPr algn="ctr"/>
            <a:r>
              <a:rPr lang="it-IT" sz="2400" b="1" dirty="0" smtClean="0">
                <a:solidFill>
                  <a:schemeClr val="accent6">
                    <a:lumMod val="50000"/>
                  </a:schemeClr>
                </a:solidFill>
                <a:latin typeface="Harrington" panose="04040505050A02020702" pitchFamily="82" charset="0"/>
              </a:rPr>
              <a:t>E‘ </a:t>
            </a:r>
            <a:r>
              <a:rPr lang="it-IT" sz="2400" b="1" dirty="0">
                <a:solidFill>
                  <a:schemeClr val="accent6">
                    <a:lumMod val="50000"/>
                  </a:schemeClr>
                </a:solidFill>
                <a:latin typeface="Harrington" panose="04040505050A02020702" pitchFamily="82" charset="0"/>
              </a:rPr>
              <a:t>una delle più antiche cerimonie nate in ambito forestale e rappresenta la celebrazione che dimostra come il culto e il rispetto dell’albero affermino il progresso civile, sociale, ecologico ed </a:t>
            </a:r>
          </a:p>
          <a:p>
            <a:pPr algn="ctr"/>
            <a:r>
              <a:rPr lang="it-IT" sz="2400" b="1" dirty="0">
                <a:solidFill>
                  <a:schemeClr val="accent6">
                    <a:lumMod val="50000"/>
                  </a:schemeClr>
                </a:solidFill>
                <a:latin typeface="Harrington" panose="04040505050A02020702" pitchFamily="82" charset="0"/>
              </a:rPr>
              <a:t>economico di un paese.</a:t>
            </a:r>
          </a:p>
        </p:txBody>
      </p:sp>
    </p:spTree>
    <p:extLst>
      <p:ext uri="{BB962C8B-B14F-4D97-AF65-F5344CB8AC3E}">
        <p14:creationId xmlns:p14="http://schemas.microsoft.com/office/powerpoint/2010/main" val="333799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rgbClr val="FFCCFF"/>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199" y="116497"/>
            <a:ext cx="4867534" cy="6632917"/>
          </a:xfrm>
          <a:prstGeom prst="rect">
            <a:avLst/>
          </a:prstGeom>
          <a:ln w="60325">
            <a:solidFill>
              <a:schemeClr val="accent6">
                <a:lumMod val="50000"/>
              </a:schemeClr>
            </a:solidFill>
          </a:ln>
          <a:scene3d>
            <a:camera prst="orthographicFront"/>
            <a:lightRig rig="threePt" dir="t"/>
          </a:scene3d>
          <a:sp3d>
            <a:bevelT prst="slope"/>
          </a:sp3d>
        </p:spPr>
      </p:pic>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594131" y="384991"/>
            <a:ext cx="4602841" cy="6134548"/>
          </a:xfrm>
          <a:prstGeom prst="rect">
            <a:avLst/>
          </a:prstGeom>
          <a:ln w="25400">
            <a:solidFill>
              <a:srgbClr val="A298EC"/>
            </a:solidFill>
          </a:ln>
          <a:scene3d>
            <a:camera prst="orthographicFront"/>
            <a:lightRig rig="threePt" dir="t"/>
          </a:scene3d>
          <a:sp3d>
            <a:bevelT w="139700" h="139700" prst="divot"/>
          </a:sp3d>
        </p:spPr>
      </p:pic>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8860" y="68635"/>
            <a:ext cx="5978510" cy="6741503"/>
          </a:xfrm>
          <a:prstGeom prst="rect">
            <a:avLst/>
          </a:prstGeom>
          <a:ln w="63500">
            <a:gradFill>
              <a:gsLst>
                <a:gs pos="0">
                  <a:srgbClr val="FF66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10" name="Immagin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41" y="62203"/>
            <a:ext cx="6147049" cy="6741503"/>
          </a:xfrm>
          <a:prstGeom prst="rect">
            <a:avLst/>
          </a:prstGeom>
          <a:ln w="63500">
            <a:gradFill>
              <a:gsLst>
                <a:gs pos="0">
                  <a:srgbClr val="FF66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Tree>
    <p:extLst>
      <p:ext uri="{BB962C8B-B14F-4D97-AF65-F5344CB8AC3E}">
        <p14:creationId xmlns:p14="http://schemas.microsoft.com/office/powerpoint/2010/main" val="202506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xit" presetSubtype="0" fill="hold" nodeType="clickEffect">
                                  <p:stCondLst>
                                    <p:cond delay="0"/>
                                  </p:stCondLst>
                                  <p:childTnLst>
                                    <p:animEffect transition="out" filter="wedge">
                                      <p:cBhvr>
                                        <p:cTn id="16" dur="2000"/>
                                        <p:tgtEl>
                                          <p:spTgt spid="10"/>
                                        </p:tgtEl>
                                      </p:cBhvr>
                                    </p:animEffect>
                                    <p:set>
                                      <p:cBhvr>
                                        <p:cTn id="17" dur="1" fill="hold">
                                          <p:stCondLst>
                                            <p:cond delay="19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0" presetClass="exit" presetSubtype="0" fill="hold" nodeType="clickEffect">
                                  <p:stCondLst>
                                    <p:cond delay="0"/>
                                  </p:stCondLst>
                                  <p:childTnLst>
                                    <p:animEffect transition="out" filter="wedge">
                                      <p:cBhvr>
                                        <p:cTn id="21" dur="2000"/>
                                        <p:tgtEl>
                                          <p:spTgt spid="9"/>
                                        </p:tgtEl>
                                      </p:cBhvr>
                                    </p:animEffect>
                                    <p:set>
                                      <p:cBhvr>
                                        <p:cTn id="22"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A298EC"/>
            </a:gs>
            <a:gs pos="39000">
              <a:schemeClr val="accent4">
                <a:lumMod val="60000"/>
                <a:lumOff val="40000"/>
              </a:schemeClr>
            </a:gs>
            <a:gs pos="36000">
              <a:srgbClr val="FFE597"/>
            </a:gs>
            <a:gs pos="47000">
              <a:schemeClr val="bg1"/>
            </a:gs>
          </a:gsLst>
          <a:lin ang="5400000" scaled="1"/>
          <a:tileRect/>
        </a:gra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495695">
            <a:off x="6898525" y="402511"/>
            <a:ext cx="4215666" cy="5750269"/>
          </a:xfrm>
          <a:prstGeom prst="rect">
            <a:avLst/>
          </a:prstGeom>
          <a:ln w="31750">
            <a:solidFill>
              <a:srgbClr val="A298EC"/>
            </a:solidFill>
            <a:prstDash val="dash"/>
          </a:ln>
          <a:scene3d>
            <a:camera prst="orthographicFront"/>
            <a:lightRig rig="threePt" dir="t"/>
          </a:scene3d>
          <a:sp3d>
            <a:bevelT w="139700" prst="cross"/>
          </a:sp3d>
        </p:spPr>
      </p:pic>
      <p:pic>
        <p:nvPicPr>
          <p:cNvPr id="3" name="Immagine 2"/>
          <p:cNvPicPr>
            <a:picLocks noChangeAspect="1"/>
          </p:cNvPicPr>
          <p:nvPr/>
        </p:nvPicPr>
        <p:blipFill rotWithShape="1">
          <a:blip r:embed="rId3" cstate="print">
            <a:extLst>
              <a:ext uri="{28A0092B-C50C-407E-A947-70E740481C1C}">
                <a14:useLocalDpi xmlns:a14="http://schemas.microsoft.com/office/drawing/2010/main" val="0"/>
              </a:ext>
            </a:extLst>
          </a:blip>
          <a:srcRect l="2021" r="-880"/>
          <a:stretch/>
        </p:blipFill>
        <p:spPr>
          <a:xfrm rot="21289623">
            <a:off x="814222" y="206516"/>
            <a:ext cx="4869013" cy="6376331"/>
          </a:xfrm>
          <a:prstGeom prst="rect">
            <a:avLst/>
          </a:prstGeom>
          <a:ln w="38100">
            <a:gradFill>
              <a:gsLst>
                <a:gs pos="0">
                  <a:srgbClr val="FF66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cene3d>
            <a:camera prst="orthographicFront"/>
            <a:lightRig rig="threePt" dir="t"/>
          </a:scene3d>
          <a:sp3d>
            <a:bevelT/>
          </a:sp3d>
        </p:spPr>
      </p:pic>
      <p:pic>
        <p:nvPicPr>
          <p:cNvPr id="5" name="Picture 2" descr="Alberi Stilizzati Cucito Le - Immagini gratis su Pixab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646857"/>
            <a:ext cx="12192000" cy="5142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62923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xit" presetSubtype="32" fill="hold" nodeType="clickEffect">
                                  <p:stCondLst>
                                    <p:cond delay="0"/>
                                  </p:stCondLst>
                                  <p:childTnLst>
                                    <p:animEffect transition="out" filter="plus(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855</TotalTime>
  <Words>588</Words>
  <Application>Microsoft Office PowerPoint</Application>
  <PresentationFormat>Widescreen</PresentationFormat>
  <Paragraphs>82</Paragraphs>
  <Slides>22</Slides>
  <Notes>0</Notes>
  <HiddenSlides>0</HiddenSlides>
  <MMClips>0</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22</vt:i4>
      </vt:variant>
    </vt:vector>
  </HeadingPairs>
  <TitlesOfParts>
    <vt:vector size="36" baseType="lpstr">
      <vt:lpstr>Arial Unicode MS</vt:lpstr>
      <vt:lpstr>Arial</vt:lpstr>
      <vt:lpstr>Arial Black</vt:lpstr>
      <vt:lpstr>Bookman Old Style</vt:lpstr>
      <vt:lpstr>Bradley Hand ITC</vt:lpstr>
      <vt:lpstr>Calibri</vt:lpstr>
      <vt:lpstr>Calibri Light</vt:lpstr>
      <vt:lpstr>Comic Sans MS</vt:lpstr>
      <vt:lpstr>Gabriola</vt:lpstr>
      <vt:lpstr>Harrington</vt:lpstr>
      <vt:lpstr>Kristen ITC</vt:lpstr>
      <vt:lpstr>Lucida Handwriting</vt:lpstr>
      <vt:lpstr>Times New Roman</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DI CARLO R</dc:creator>
  <cp:lastModifiedBy>Utente</cp:lastModifiedBy>
  <cp:revision>282</cp:revision>
  <dcterms:created xsi:type="dcterms:W3CDTF">2021-11-07T18:06:25Z</dcterms:created>
  <dcterms:modified xsi:type="dcterms:W3CDTF">2021-11-20T15:47:28Z</dcterms:modified>
</cp:coreProperties>
</file>